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90"/>
  </p:notesMasterIdLst>
  <p:sldIdLst>
    <p:sldId id="307" r:id="rId2"/>
    <p:sldId id="368" r:id="rId3"/>
    <p:sldId id="370" r:id="rId4"/>
    <p:sldId id="369" r:id="rId5"/>
    <p:sldId id="339" r:id="rId6"/>
    <p:sldId id="342" r:id="rId7"/>
    <p:sldId id="437" r:id="rId8"/>
    <p:sldId id="438" r:id="rId9"/>
    <p:sldId id="439" r:id="rId10"/>
    <p:sldId id="344" r:id="rId11"/>
    <p:sldId id="440" r:id="rId12"/>
    <p:sldId id="441" r:id="rId13"/>
    <p:sldId id="442" r:id="rId14"/>
    <p:sldId id="340" r:id="rId15"/>
    <p:sldId id="373" r:id="rId16"/>
    <p:sldId id="443" r:id="rId17"/>
    <p:sldId id="444" r:id="rId18"/>
    <p:sldId id="445" r:id="rId19"/>
    <p:sldId id="371" r:id="rId20"/>
    <p:sldId id="404" r:id="rId21"/>
    <p:sldId id="384" r:id="rId22"/>
    <p:sldId id="405" r:id="rId23"/>
    <p:sldId id="446" r:id="rId24"/>
    <p:sldId id="447" r:id="rId25"/>
    <p:sldId id="448" r:id="rId26"/>
    <p:sldId id="449" r:id="rId27"/>
    <p:sldId id="450" r:id="rId28"/>
    <p:sldId id="451" r:id="rId29"/>
    <p:sldId id="452" r:id="rId30"/>
    <p:sldId id="453" r:id="rId31"/>
    <p:sldId id="454" r:id="rId32"/>
    <p:sldId id="455" r:id="rId33"/>
    <p:sldId id="456" r:id="rId34"/>
    <p:sldId id="457" r:id="rId35"/>
    <p:sldId id="406" r:id="rId36"/>
    <p:sldId id="418" r:id="rId37"/>
    <p:sldId id="420" r:id="rId38"/>
    <p:sldId id="458" r:id="rId39"/>
    <p:sldId id="459" r:id="rId40"/>
    <p:sldId id="460" r:id="rId41"/>
    <p:sldId id="462" r:id="rId42"/>
    <p:sldId id="461" r:id="rId43"/>
    <p:sldId id="421" r:id="rId44"/>
    <p:sldId id="423" r:id="rId45"/>
    <p:sldId id="463" r:id="rId46"/>
    <p:sldId id="464" r:id="rId47"/>
    <p:sldId id="465" r:id="rId48"/>
    <p:sldId id="466" r:id="rId49"/>
    <p:sldId id="467" r:id="rId50"/>
    <p:sldId id="468" r:id="rId51"/>
    <p:sldId id="469" r:id="rId52"/>
    <p:sldId id="470" r:id="rId53"/>
    <p:sldId id="472" r:id="rId54"/>
    <p:sldId id="473" r:id="rId55"/>
    <p:sldId id="474" r:id="rId56"/>
    <p:sldId id="475" r:id="rId57"/>
    <p:sldId id="476" r:id="rId58"/>
    <p:sldId id="477" r:id="rId59"/>
    <p:sldId id="478" r:id="rId60"/>
    <p:sldId id="479" r:id="rId61"/>
    <p:sldId id="480" r:id="rId62"/>
    <p:sldId id="481" r:id="rId63"/>
    <p:sldId id="482" r:id="rId64"/>
    <p:sldId id="483" r:id="rId65"/>
    <p:sldId id="484" r:id="rId66"/>
    <p:sldId id="486" r:id="rId67"/>
    <p:sldId id="485" r:id="rId68"/>
    <p:sldId id="487" r:id="rId69"/>
    <p:sldId id="488" r:id="rId70"/>
    <p:sldId id="489" r:id="rId71"/>
    <p:sldId id="490" r:id="rId72"/>
    <p:sldId id="491" r:id="rId73"/>
    <p:sldId id="492" r:id="rId74"/>
    <p:sldId id="493" r:id="rId75"/>
    <p:sldId id="494" r:id="rId76"/>
    <p:sldId id="495" r:id="rId77"/>
    <p:sldId id="496" r:id="rId78"/>
    <p:sldId id="497" r:id="rId79"/>
    <p:sldId id="498" r:id="rId80"/>
    <p:sldId id="499" r:id="rId81"/>
    <p:sldId id="500" r:id="rId82"/>
    <p:sldId id="501" r:id="rId83"/>
    <p:sldId id="502" r:id="rId84"/>
    <p:sldId id="503" r:id="rId85"/>
    <p:sldId id="504" r:id="rId86"/>
    <p:sldId id="505" r:id="rId87"/>
    <p:sldId id="506" r:id="rId88"/>
    <p:sldId id="331" r:id="rId89"/>
  </p:sldIdLst>
  <p:sldSz cx="12192000" cy="6858000"/>
  <p:notesSz cx="6858000" cy="9144000"/>
  <p:custDataLst>
    <p:tags r:id="rId9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54" userDrawn="1">
          <p15:clr>
            <a:srgbClr val="A4A3A4"/>
          </p15:clr>
        </p15:guide>
        <p15:guide id="2" pos="7216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3891" userDrawn="1">
          <p15:clr>
            <a:srgbClr val="A4A3A4"/>
          </p15:clr>
        </p15:guide>
        <p15:guide id="6" orient="horz" pos="37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693"/>
    <a:srgbClr val="ED7D31"/>
    <a:srgbClr val="47ACDC"/>
    <a:srgbClr val="FAFFFF"/>
    <a:srgbClr val="FEFFFF"/>
    <a:srgbClr val="C3E4F2"/>
    <a:srgbClr val="DEF0F8"/>
    <a:srgbClr val="46ACDB"/>
    <a:srgbClr val="F6BE98"/>
    <a:srgbClr val="0F6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78" y="144"/>
      </p:cViewPr>
      <p:guideLst>
        <p:guide pos="354"/>
        <p:guide pos="7216"/>
        <p:guide orient="horz" pos="640"/>
        <p:guide orient="horz" pos="3891"/>
        <p:guide orient="horz" pos="37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notesMaster" Target="notesMasters/notesMaster1.xml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5F7FA-1D5F-4B60-8689-4C8381B1CEDC}" type="doc">
      <dgm:prSet loTypeId="urn:microsoft.com/office/officeart/2005/8/layout/vList2#4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EA9490CF-B859-4141-837A-1D4A6746AA4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</a:t>
          </a:r>
          <a:r>
            <a:rPr lang="en-US" altLang="zh-CN">
              <a:sym typeface="+mn-ea"/>
            </a:rPr>
            <a:t>2</a:t>
          </a:r>
          <a:r>
            <a:rPr lang="zh-CN" altLang="en-US">
              <a:sym typeface="+mn-ea"/>
            </a:rPr>
            <a:t>-1</a:t>
          </a:r>
          <a:endParaRPr lang="zh-CN" altLang="en-US"/>
        </a:p>
      </dgm:t>
    </dgm:pt>
    <dgm:pt modelId="{182DCE9F-4626-4193-B2B4-0CCF25747DA8}" type="parTrans" cxnId="{B3D6CB0A-A1E7-476B-808D-84F0C1555C32}">
      <dgm:prSet/>
      <dgm:spPr/>
      <dgm:t>
        <a:bodyPr/>
        <a:lstStyle/>
        <a:p>
          <a:endParaRPr lang="zh-CN" altLang="en-US"/>
        </a:p>
      </dgm:t>
    </dgm:pt>
    <dgm:pt modelId="{20E57596-7E32-460F-85A2-AA181D20A67B}" type="sibTrans" cxnId="{B3D6CB0A-A1E7-476B-808D-84F0C1555C32}">
      <dgm:prSet/>
      <dgm:spPr/>
      <dgm:t>
        <a:bodyPr/>
        <a:lstStyle/>
        <a:p>
          <a:endParaRPr lang="zh-CN" altLang="en-US"/>
        </a:p>
      </dgm:t>
    </dgm:pt>
    <dgm:pt modelId="{E2F866C8-322C-47A7-B633-703C4112826F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常量和变量</a:t>
          </a:r>
          <a:endParaRPr lang="zh-CN" altLang="en-US" dirty="0">
            <a:sym typeface="+mn-ea"/>
          </a:endParaRPr>
        </a:p>
      </dgm:t>
    </dgm:pt>
    <dgm:pt modelId="{9E81CED7-86DC-4713-AF35-B4B8640352B8}" type="parTrans" cxnId="{6D67701A-5C40-4624-91D9-CB9C246B6E83}">
      <dgm:prSet/>
      <dgm:spPr/>
      <dgm:t>
        <a:bodyPr/>
        <a:lstStyle/>
        <a:p>
          <a:endParaRPr lang="zh-CN" altLang="en-US"/>
        </a:p>
      </dgm:t>
    </dgm:pt>
    <dgm:pt modelId="{B29B00E5-D3BA-4D5C-890D-999070FEB1C1}" type="sibTrans" cxnId="{6D67701A-5C40-4624-91D9-CB9C246B6E83}">
      <dgm:prSet/>
      <dgm:spPr/>
      <dgm:t>
        <a:bodyPr/>
        <a:lstStyle/>
        <a:p>
          <a:endParaRPr lang="zh-CN" altLang="en-US"/>
        </a:p>
      </dgm:t>
    </dgm:pt>
    <dgm:pt modelId="{694CA7C6-15F6-4B47-8E24-FE5C56E26217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任务</a:t>
          </a:r>
          <a:r>
            <a:rPr lang="en-US" altLang="zh-CN">
              <a:sym typeface="+mn-ea"/>
            </a:rPr>
            <a:t>2</a:t>
          </a:r>
          <a:r>
            <a:rPr lang="zh-CN" altLang="en-US">
              <a:sym typeface="+mn-ea"/>
            </a:rPr>
            <a:t>-2</a:t>
          </a:r>
          <a:endParaRPr lang="zh-CN" altLang="en-US"/>
        </a:p>
      </dgm:t>
    </dgm:pt>
    <dgm:pt modelId="{DD6AD0C1-F31D-45FC-B3EE-30CC8DA6BB12}" type="parTrans" cxnId="{215C0FA0-C1A8-4E09-A27D-935B4670AEFB}">
      <dgm:prSet/>
      <dgm:spPr/>
      <dgm:t>
        <a:bodyPr/>
        <a:lstStyle/>
        <a:p>
          <a:endParaRPr lang="zh-CN" altLang="en-US"/>
        </a:p>
      </dgm:t>
    </dgm:pt>
    <dgm:pt modelId="{2479F4EA-2543-4E1B-9F8F-C548098DF679}" type="sibTrans" cxnId="{215C0FA0-C1A8-4E09-A27D-935B4670AEFB}">
      <dgm:prSet/>
      <dgm:spPr/>
      <dgm:t>
        <a:bodyPr/>
        <a:lstStyle/>
        <a:p>
          <a:endParaRPr lang="zh-CN" altLang="en-US"/>
        </a:p>
      </dgm:t>
    </dgm:pt>
    <dgm:pt modelId="{5BDF3335-0B07-4A07-85F7-BEF0E4DD57D4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运算符</a:t>
          </a:r>
          <a:endParaRPr lang="zh-CN" altLang="en-US" dirty="0">
            <a:sym typeface="+mn-ea"/>
          </a:endParaRPr>
        </a:p>
      </dgm:t>
    </dgm:pt>
    <dgm:pt modelId="{3D8C5A5F-5449-40E0-9968-B2A24CD48D59}" type="parTrans" cxnId="{251A14A2-C68A-4847-B506-63DCF385DD32}">
      <dgm:prSet/>
      <dgm:spPr/>
      <dgm:t>
        <a:bodyPr/>
        <a:lstStyle/>
        <a:p>
          <a:endParaRPr lang="zh-CN" altLang="en-US"/>
        </a:p>
      </dgm:t>
    </dgm:pt>
    <dgm:pt modelId="{C3EB0B90-7374-4F49-877F-E5A518A11115}" type="sibTrans" cxnId="{251A14A2-C68A-4847-B506-63DCF385DD32}">
      <dgm:prSet/>
      <dgm:spPr/>
      <dgm:t>
        <a:bodyPr/>
        <a:lstStyle/>
        <a:p>
          <a:endParaRPr lang="zh-CN" altLang="en-US"/>
        </a:p>
      </dgm:t>
    </dgm:pt>
    <dgm:pt modelId="{96CA755C-F168-4EB7-A2BD-DEAA46ADF3E5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任</a:t>
          </a:r>
          <a:r>
            <a:rPr lang="zh-CN" altLang="en-US">
              <a:sym typeface="+mn-ea"/>
            </a:rPr>
            <a:t>务</a:t>
          </a:r>
          <a:r>
            <a:rPr>
              <a:sym typeface="+mn-ea"/>
            </a:rPr>
            <a:t>2-</a:t>
          </a:r>
          <a:r>
            <a:rPr lang="en-US" altLang="zh-CN">
              <a:sym typeface="+mn-ea"/>
            </a:rPr>
            <a:t>3</a:t>
          </a:r>
        </a:p>
      </dgm:t>
    </dgm:pt>
    <dgm:pt modelId="{91DF4AAC-BC30-4EEF-BD46-AD059FBBE894}" type="parTrans" cxnId="{638B20E6-FBF1-44C6-B13E-C36B212B6242}">
      <dgm:prSet/>
      <dgm:spPr/>
      <dgm:t>
        <a:bodyPr/>
        <a:lstStyle/>
        <a:p>
          <a:endParaRPr lang="zh-CN" altLang="en-US"/>
        </a:p>
      </dgm:t>
    </dgm:pt>
    <dgm:pt modelId="{977FD9D1-F535-406F-AF4D-283546BAFB98}" type="sibTrans" cxnId="{638B20E6-FBF1-44C6-B13E-C36B212B6242}">
      <dgm:prSet/>
      <dgm:spPr/>
      <dgm:t>
        <a:bodyPr/>
        <a:lstStyle/>
        <a:p>
          <a:endParaRPr lang="zh-CN" altLang="en-US"/>
        </a:p>
      </dgm:t>
    </dgm:pt>
    <dgm:pt modelId="{A8E2E4A2-D965-4548-BD0F-20CECBF12C74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/>
            <a:t>函数</a:t>
          </a:r>
          <a:endParaRPr altLang="en-US" dirty="0"/>
        </a:p>
      </dgm:t>
    </dgm:pt>
    <dgm:pt modelId="{DF659055-5806-4AC1-9D0C-919B17EE8E10}" type="parTrans" cxnId="{AB6342EA-3258-4995-A8EF-F37FFDB168ED}">
      <dgm:prSet/>
      <dgm:spPr/>
      <dgm:t>
        <a:bodyPr/>
        <a:lstStyle/>
        <a:p>
          <a:endParaRPr lang="zh-CN" altLang="en-US"/>
        </a:p>
      </dgm:t>
    </dgm:pt>
    <dgm:pt modelId="{761192C8-90F7-4C51-AA71-00C6A11CD9AE}" type="sibTrans" cxnId="{AB6342EA-3258-4995-A8EF-F37FFDB168ED}">
      <dgm:prSet/>
      <dgm:spPr/>
      <dgm:t>
        <a:bodyPr/>
        <a:lstStyle/>
        <a:p>
          <a:endParaRPr lang="zh-CN" altLang="en-US"/>
        </a:p>
      </dgm:t>
    </dgm:pt>
    <dgm:pt modelId="{7EBC2B5E-0208-4570-99BE-61F14D8CFDE7}" type="pres">
      <dgm:prSet presAssocID="{4935F7FA-1D5F-4B60-8689-4C8381B1CE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E62794C-1607-4733-ADCA-906674A22343}" type="pres">
      <dgm:prSet presAssocID="{EA9490CF-B859-4141-837A-1D4A6746AA4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57A0D3-8728-40A5-B79E-F7D5C3A120C7}" type="pres">
      <dgm:prSet presAssocID="{EA9490CF-B859-4141-837A-1D4A6746AA49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F3467F-589A-42D1-9134-3E95797766A2}" type="pres">
      <dgm:prSet presAssocID="{694CA7C6-15F6-4B47-8E24-FE5C56E2621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C6C0C8-D2B1-4ACB-B170-96A2C2FB0436}" type="pres">
      <dgm:prSet presAssocID="{694CA7C6-15F6-4B47-8E24-FE5C56E26217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726909-66AB-4C2E-A725-8A41B3AC7067}" type="pres">
      <dgm:prSet presAssocID="{96CA755C-F168-4EB7-A2BD-DEAA46ADF3E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16F091-A40E-4966-ACBE-89CB12D61FB5}" type="pres">
      <dgm:prSet presAssocID="{96CA755C-F168-4EB7-A2BD-DEAA46ADF3E5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D67701A-5C40-4624-91D9-CB9C246B6E83}" srcId="{EA9490CF-B859-4141-837A-1D4A6746AA49}" destId="{E2F866C8-322C-47A7-B633-703C4112826F}" srcOrd="0" destOrd="0" parTransId="{9E81CED7-86DC-4713-AF35-B4B8640352B8}" sibTransId="{B29B00E5-D3BA-4D5C-890D-999070FEB1C1}"/>
    <dgm:cxn modelId="{BFBFD507-E3DE-4C0F-B0BD-23E54F43BA1C}" type="presOf" srcId="{5BDF3335-0B07-4A07-85F7-BEF0E4DD57D4}" destId="{50C6C0C8-D2B1-4ACB-B170-96A2C2FB0436}" srcOrd="0" destOrd="0" presId="urn:microsoft.com/office/officeart/2005/8/layout/vList2#4"/>
    <dgm:cxn modelId="{177C8B4F-43FD-4E65-B5D4-A37B82601348}" type="presOf" srcId="{694CA7C6-15F6-4B47-8E24-FE5C56E26217}" destId="{16F3467F-589A-42D1-9134-3E95797766A2}" srcOrd="0" destOrd="0" presId="urn:microsoft.com/office/officeart/2005/8/layout/vList2#4"/>
    <dgm:cxn modelId="{BA97387D-961C-490B-AA87-3191126E64FD}" type="presOf" srcId="{E2F866C8-322C-47A7-B633-703C4112826F}" destId="{3B57A0D3-8728-40A5-B79E-F7D5C3A120C7}" srcOrd="0" destOrd="0" presId="urn:microsoft.com/office/officeart/2005/8/layout/vList2#4"/>
    <dgm:cxn modelId="{5E26E405-D2B0-4826-8138-6D91AAB875A4}" type="presOf" srcId="{A8E2E4A2-D965-4548-BD0F-20CECBF12C74}" destId="{0816F091-A40E-4966-ACBE-89CB12D61FB5}" srcOrd="0" destOrd="0" presId="urn:microsoft.com/office/officeart/2005/8/layout/vList2#4"/>
    <dgm:cxn modelId="{AB6342EA-3258-4995-A8EF-F37FFDB168ED}" srcId="{96CA755C-F168-4EB7-A2BD-DEAA46ADF3E5}" destId="{A8E2E4A2-D965-4548-BD0F-20CECBF12C74}" srcOrd="0" destOrd="0" parTransId="{DF659055-5806-4AC1-9D0C-919B17EE8E10}" sibTransId="{761192C8-90F7-4C51-AA71-00C6A11CD9AE}"/>
    <dgm:cxn modelId="{251A14A2-C68A-4847-B506-63DCF385DD32}" srcId="{694CA7C6-15F6-4B47-8E24-FE5C56E26217}" destId="{5BDF3335-0B07-4A07-85F7-BEF0E4DD57D4}" srcOrd="0" destOrd="0" parTransId="{3D8C5A5F-5449-40E0-9968-B2A24CD48D59}" sibTransId="{C3EB0B90-7374-4F49-877F-E5A518A11115}"/>
    <dgm:cxn modelId="{8969B191-D707-478B-9276-6964008C1776}" type="presOf" srcId="{96CA755C-F168-4EB7-A2BD-DEAA46ADF3E5}" destId="{BB726909-66AB-4C2E-A725-8A41B3AC7067}" srcOrd="0" destOrd="0" presId="urn:microsoft.com/office/officeart/2005/8/layout/vList2#4"/>
    <dgm:cxn modelId="{8D7B1E01-D5CD-46C1-A84A-1040926AA2B0}" type="presOf" srcId="{4935F7FA-1D5F-4B60-8689-4C8381B1CEDC}" destId="{7EBC2B5E-0208-4570-99BE-61F14D8CFDE7}" srcOrd="0" destOrd="0" presId="urn:microsoft.com/office/officeart/2005/8/layout/vList2#4"/>
    <dgm:cxn modelId="{215C0FA0-C1A8-4E09-A27D-935B4670AEFB}" srcId="{4935F7FA-1D5F-4B60-8689-4C8381B1CEDC}" destId="{694CA7C6-15F6-4B47-8E24-FE5C56E26217}" srcOrd="1" destOrd="0" parTransId="{DD6AD0C1-F31D-45FC-B3EE-30CC8DA6BB12}" sibTransId="{2479F4EA-2543-4E1B-9F8F-C548098DF679}"/>
    <dgm:cxn modelId="{638B20E6-FBF1-44C6-B13E-C36B212B6242}" srcId="{4935F7FA-1D5F-4B60-8689-4C8381B1CEDC}" destId="{96CA755C-F168-4EB7-A2BD-DEAA46ADF3E5}" srcOrd="2" destOrd="0" parTransId="{91DF4AAC-BC30-4EEF-BD46-AD059FBBE894}" sibTransId="{977FD9D1-F535-406F-AF4D-283546BAFB98}"/>
    <dgm:cxn modelId="{B3D6CB0A-A1E7-476B-808D-84F0C1555C32}" srcId="{4935F7FA-1D5F-4B60-8689-4C8381B1CEDC}" destId="{EA9490CF-B859-4141-837A-1D4A6746AA49}" srcOrd="0" destOrd="0" parTransId="{182DCE9F-4626-4193-B2B4-0CCF25747DA8}" sibTransId="{20E57596-7E32-460F-85A2-AA181D20A67B}"/>
    <dgm:cxn modelId="{44945AD8-D48A-401C-B9DF-8333EFFC2464}" type="presOf" srcId="{EA9490CF-B859-4141-837A-1D4A6746AA49}" destId="{3E62794C-1607-4733-ADCA-906674A22343}" srcOrd="0" destOrd="0" presId="urn:microsoft.com/office/officeart/2005/8/layout/vList2#4"/>
    <dgm:cxn modelId="{F3EF14C6-1415-4BBF-B187-6A7DA747380F}" type="presParOf" srcId="{7EBC2B5E-0208-4570-99BE-61F14D8CFDE7}" destId="{3E62794C-1607-4733-ADCA-906674A22343}" srcOrd="0" destOrd="0" presId="urn:microsoft.com/office/officeart/2005/8/layout/vList2#4"/>
    <dgm:cxn modelId="{662F66A3-8585-4230-B63F-21D511BB4C79}" type="presParOf" srcId="{7EBC2B5E-0208-4570-99BE-61F14D8CFDE7}" destId="{3B57A0D3-8728-40A5-B79E-F7D5C3A120C7}" srcOrd="1" destOrd="0" presId="urn:microsoft.com/office/officeart/2005/8/layout/vList2#4"/>
    <dgm:cxn modelId="{62BF33EE-EDE6-4992-A2BB-BA2EF548F7E3}" type="presParOf" srcId="{7EBC2B5E-0208-4570-99BE-61F14D8CFDE7}" destId="{16F3467F-589A-42D1-9134-3E95797766A2}" srcOrd="2" destOrd="0" presId="urn:microsoft.com/office/officeart/2005/8/layout/vList2#4"/>
    <dgm:cxn modelId="{E35F8047-C095-49C9-ACB7-B2CC2294E81A}" type="presParOf" srcId="{7EBC2B5E-0208-4570-99BE-61F14D8CFDE7}" destId="{50C6C0C8-D2B1-4ACB-B170-96A2C2FB0436}" srcOrd="3" destOrd="0" presId="urn:microsoft.com/office/officeart/2005/8/layout/vList2#4"/>
    <dgm:cxn modelId="{AF266BC2-B62F-40C2-9E5F-60D6BD359377}" type="presParOf" srcId="{7EBC2B5E-0208-4570-99BE-61F14D8CFDE7}" destId="{BB726909-66AB-4C2E-A725-8A41B3AC7067}" srcOrd="4" destOrd="0" presId="urn:microsoft.com/office/officeart/2005/8/layout/vList2#4"/>
    <dgm:cxn modelId="{32812C67-EC8E-493D-8D0F-F36D77F68F4F}" type="presParOf" srcId="{7EBC2B5E-0208-4570-99BE-61F14D8CFDE7}" destId="{0816F091-A40E-4966-ACBE-89CB12D61FB5}" srcOrd="5" destOrd="0" presId="urn:microsoft.com/office/officeart/2005/8/layout/vList2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62794C-1607-4733-ADCA-906674A22343}">
      <dsp:nvSpPr>
        <dsp:cNvPr id="0" name=""/>
        <dsp:cNvSpPr/>
      </dsp:nvSpPr>
      <dsp:spPr bwMode="white">
        <a:xfrm>
          <a:off x="0" y="22548"/>
          <a:ext cx="9066530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sym typeface="+mn-ea"/>
            </a:rPr>
            <a:t>任务</a:t>
          </a:r>
          <a:r>
            <a:rPr lang="en-US" altLang="zh-CN" sz="2800" kern="1200">
              <a:sym typeface="+mn-ea"/>
            </a:rPr>
            <a:t>2</a:t>
          </a:r>
          <a:r>
            <a:rPr lang="zh-CN" altLang="en-US" sz="2800" kern="1200">
              <a:sym typeface="+mn-ea"/>
            </a:rPr>
            <a:t>-1</a:t>
          </a:r>
          <a:endParaRPr lang="zh-CN" altLang="en-US" sz="2800" kern="1200"/>
        </a:p>
      </dsp:txBody>
      <dsp:txXfrm>
        <a:off x="38381" y="60929"/>
        <a:ext cx="8989768" cy="709478"/>
      </dsp:txXfrm>
    </dsp:sp>
    <dsp:sp modelId="{3B57A0D3-8728-40A5-B79E-F7D5C3A120C7}">
      <dsp:nvSpPr>
        <dsp:cNvPr id="0" name=""/>
        <dsp:cNvSpPr/>
      </dsp:nvSpPr>
      <dsp:spPr bwMode="white">
        <a:xfrm>
          <a:off x="0" y="808788"/>
          <a:ext cx="906653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862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200" kern="1200" dirty="0" smtClean="0">
              <a:sym typeface="+mn-ea"/>
            </a:rPr>
            <a:t>常量和变量</a:t>
          </a:r>
          <a:endParaRPr lang="zh-CN" altLang="en-US" sz="2200" kern="1200" dirty="0">
            <a:sym typeface="+mn-ea"/>
          </a:endParaRPr>
        </a:p>
      </dsp:txBody>
      <dsp:txXfrm>
        <a:off x="0" y="808788"/>
        <a:ext cx="9066530" cy="463680"/>
      </dsp:txXfrm>
    </dsp:sp>
    <dsp:sp modelId="{16F3467F-589A-42D1-9134-3E95797766A2}">
      <dsp:nvSpPr>
        <dsp:cNvPr id="0" name=""/>
        <dsp:cNvSpPr/>
      </dsp:nvSpPr>
      <dsp:spPr bwMode="white">
        <a:xfrm>
          <a:off x="0" y="1272468"/>
          <a:ext cx="9066530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sym typeface="+mn-ea"/>
            </a:rPr>
            <a:t>任务</a:t>
          </a:r>
          <a:r>
            <a:rPr lang="en-US" altLang="zh-CN" sz="2800" kern="1200">
              <a:sym typeface="+mn-ea"/>
            </a:rPr>
            <a:t>2</a:t>
          </a:r>
          <a:r>
            <a:rPr lang="zh-CN" altLang="en-US" sz="2800" kern="1200">
              <a:sym typeface="+mn-ea"/>
            </a:rPr>
            <a:t>-2</a:t>
          </a:r>
          <a:endParaRPr lang="zh-CN" altLang="en-US" sz="2800" kern="1200"/>
        </a:p>
      </dsp:txBody>
      <dsp:txXfrm>
        <a:off x="38381" y="1310849"/>
        <a:ext cx="8989768" cy="709478"/>
      </dsp:txXfrm>
    </dsp:sp>
    <dsp:sp modelId="{50C6C0C8-D2B1-4ACB-B170-96A2C2FB0436}">
      <dsp:nvSpPr>
        <dsp:cNvPr id="0" name=""/>
        <dsp:cNvSpPr/>
      </dsp:nvSpPr>
      <dsp:spPr bwMode="white">
        <a:xfrm>
          <a:off x="0" y="2058708"/>
          <a:ext cx="906653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862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200" kern="1200" dirty="0" smtClean="0">
              <a:sym typeface="+mn-ea"/>
            </a:rPr>
            <a:t>运算符</a:t>
          </a:r>
          <a:endParaRPr lang="zh-CN" altLang="en-US" sz="2200" kern="1200" dirty="0">
            <a:sym typeface="+mn-ea"/>
          </a:endParaRPr>
        </a:p>
      </dsp:txBody>
      <dsp:txXfrm>
        <a:off x="0" y="2058708"/>
        <a:ext cx="9066530" cy="463680"/>
      </dsp:txXfrm>
    </dsp:sp>
    <dsp:sp modelId="{BB726909-66AB-4C2E-A725-8A41B3AC7067}">
      <dsp:nvSpPr>
        <dsp:cNvPr id="0" name=""/>
        <dsp:cNvSpPr/>
      </dsp:nvSpPr>
      <dsp:spPr bwMode="white">
        <a:xfrm>
          <a:off x="0" y="2522388"/>
          <a:ext cx="9066530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800" kern="1200">
              <a:sym typeface="+mn-ea"/>
            </a:rPr>
            <a:t>任</a:t>
          </a:r>
          <a:r>
            <a:rPr lang="zh-CN" altLang="en-US" sz="2800" kern="1200">
              <a:sym typeface="+mn-ea"/>
            </a:rPr>
            <a:t>务</a:t>
          </a:r>
          <a:r>
            <a:rPr sz="2800" kern="1200">
              <a:sym typeface="+mn-ea"/>
            </a:rPr>
            <a:t>2-</a:t>
          </a:r>
          <a:r>
            <a:rPr lang="en-US" altLang="zh-CN" sz="2800" kern="1200">
              <a:sym typeface="+mn-ea"/>
            </a:rPr>
            <a:t>3</a:t>
          </a:r>
        </a:p>
      </dsp:txBody>
      <dsp:txXfrm>
        <a:off x="38381" y="2560769"/>
        <a:ext cx="8989768" cy="709478"/>
      </dsp:txXfrm>
    </dsp:sp>
    <dsp:sp modelId="{0816F091-A40E-4966-ACBE-89CB12D61FB5}">
      <dsp:nvSpPr>
        <dsp:cNvPr id="0" name=""/>
        <dsp:cNvSpPr/>
      </dsp:nvSpPr>
      <dsp:spPr bwMode="white">
        <a:xfrm>
          <a:off x="0" y="3308628"/>
          <a:ext cx="906653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862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200" kern="1200" dirty="0" smtClean="0"/>
            <a:t>函数</a:t>
          </a:r>
          <a:endParaRPr altLang="en-US" sz="2200" kern="1200" dirty="0"/>
        </a:p>
      </dsp:txBody>
      <dsp:txXfrm>
        <a:off x="0" y="3308628"/>
        <a:ext cx="9066530" cy="463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4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0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tags" Target="../tags/tag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635"/>
            <a:ext cx="508000" cy="6859270"/>
            <a:chOff x="0" y="1"/>
            <a:chExt cx="800" cy="1080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20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 rot="5400000">
              <a:off x="-5001" y="5002"/>
              <a:ext cx="10803" cy="8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21"/>
              </p:custDataLst>
            </p:nvPr>
          </p:nvSpPr>
          <p:spPr>
            <a:xfrm>
              <a:off x="408" y="4489"/>
              <a:ext cx="256" cy="1856"/>
            </a:xfrm>
            <a:prstGeom prst="rect">
              <a:avLst/>
            </a:prstGeom>
            <a:solidFill>
              <a:srgbClr val="46AC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0748010" y="92075"/>
            <a:ext cx="1380490" cy="1183640"/>
            <a:chOff x="15331" y="262"/>
            <a:chExt cx="3335" cy="2752"/>
          </a:xfrm>
        </p:grpSpPr>
        <p:sp>
          <p:nvSpPr>
            <p:cNvPr id="13" name="六边形 12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16132" y="680"/>
              <a:ext cx="906" cy="715"/>
            </a:xfrm>
            <a:prstGeom prst="hexagon">
              <a:avLst/>
            </a:prstGeom>
            <a:noFill/>
            <a:ln cmpd="dbl"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48000">
                    <a:schemeClr val="accent1">
                      <a:lumMod val="30000"/>
                      <a:lumOff val="70000"/>
                    </a:schemeClr>
                  </a:gs>
                </a:gsLst>
                <a:lin ang="156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 userDrawn="1">
              <p:custDataLst>
                <p:tags r:id="rId14"/>
              </p:custDataLst>
            </p:nvPr>
          </p:nvSpPr>
          <p:spPr>
            <a:xfrm>
              <a:off x="16929" y="1097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 userDrawn="1">
              <p:custDataLst>
                <p:tags r:id="rId15"/>
              </p:custDataLst>
            </p:nvPr>
          </p:nvSpPr>
          <p:spPr>
            <a:xfrm>
              <a:off x="16935" y="29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60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216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6" name="六边形 15"/>
            <p:cNvSpPr/>
            <p:nvPr userDrawn="1">
              <p:custDataLst>
                <p:tags r:id="rId16"/>
              </p:custDataLst>
            </p:nvPr>
          </p:nvSpPr>
          <p:spPr>
            <a:xfrm>
              <a:off x="17760" y="71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7" name="六边形 16"/>
            <p:cNvSpPr/>
            <p:nvPr userDrawn="1">
              <p:custDataLst>
                <p:tags r:id="rId17"/>
              </p:custDataLst>
            </p:nvPr>
          </p:nvSpPr>
          <p:spPr>
            <a:xfrm>
              <a:off x="17730" y="152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8" name="六边形 17"/>
            <p:cNvSpPr/>
            <p:nvPr userDrawn="1">
              <p:custDataLst>
                <p:tags r:id="rId18"/>
              </p:custDataLst>
            </p:nvPr>
          </p:nvSpPr>
          <p:spPr>
            <a:xfrm>
              <a:off x="17745" y="230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9" name="六边形 18"/>
            <p:cNvSpPr/>
            <p:nvPr userDrawn="1">
              <p:custDataLst>
                <p:tags r:id="rId19"/>
              </p:custDataLst>
            </p:nvPr>
          </p:nvSpPr>
          <p:spPr>
            <a:xfrm>
              <a:off x="15331" y="26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image" Target="../media/image5.png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image" Target="../media/image6.png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10" Type="http://schemas.openxmlformats.org/officeDocument/2006/relationships/image" Target="../media/image7.png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image" Target="../media/image30.png"/><Relationship Id="rId4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image" Target="../media/image38.png"/><Relationship Id="rId4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image" Target="../media/image39.png"/><Relationship Id="rId4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5" Type="http://schemas.openxmlformats.org/officeDocument/2006/relationships/image" Target="../media/image40.png"/><Relationship Id="rId4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image" Target="../media/image42.png"/><Relationship Id="rId4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5" Type="http://schemas.openxmlformats.org/officeDocument/2006/relationships/image" Target="../media/image43.png"/><Relationship Id="rId4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5" Type="http://schemas.openxmlformats.org/officeDocument/2006/relationships/image" Target="../media/image44.png"/><Relationship Id="rId4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image" Target="../media/image45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5" Type="http://schemas.openxmlformats.org/officeDocument/2006/relationships/image" Target="../media/image46.png"/><Relationship Id="rId4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image" Target="../media/image47.png"/><Relationship Id="rId4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5" Type="http://schemas.openxmlformats.org/officeDocument/2006/relationships/image" Target="../media/image48.png"/><Relationship Id="rId4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image" Target="../media/image49.png"/><Relationship Id="rId4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image" Target="../media/image50.png"/><Relationship Id="rId4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5" Type="http://schemas.openxmlformats.org/officeDocument/2006/relationships/image" Target="../media/image51.png"/><Relationship Id="rId4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5" Type="http://schemas.openxmlformats.org/officeDocument/2006/relationships/image" Target="../media/image52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image" Target="../media/image53.png"/><Relationship Id="rId4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5" Type="http://schemas.openxmlformats.org/officeDocument/2006/relationships/image" Target="../media/image54.png"/><Relationship Id="rId4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5" Type="http://schemas.openxmlformats.org/officeDocument/2006/relationships/image" Target="../media/image55.png"/><Relationship Id="rId4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5" Type="http://schemas.openxmlformats.org/officeDocument/2006/relationships/image" Target="../media/image56.png"/><Relationship Id="rId4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5" Type="http://schemas.openxmlformats.org/officeDocument/2006/relationships/image" Target="../media/image57.png"/><Relationship Id="rId4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5" Type="http://schemas.openxmlformats.org/officeDocument/2006/relationships/image" Target="../media/image58.png"/><Relationship Id="rId4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5" Type="http://schemas.openxmlformats.org/officeDocument/2006/relationships/image" Target="../media/image59.png"/><Relationship Id="rId4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5" Type="http://schemas.openxmlformats.org/officeDocument/2006/relationships/image" Target="../media/image60.png"/><Relationship Id="rId4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7" Type="http://schemas.openxmlformats.org/officeDocument/2006/relationships/image" Target="../media/image4.png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rot="16200000">
            <a:off x="5255260" y="-78105"/>
            <a:ext cx="5344160" cy="8529955"/>
          </a:xfrm>
          <a:prstGeom prst="rtTriangle">
            <a:avLst/>
          </a:prstGeom>
          <a:solidFill>
            <a:srgbClr val="3EA4D4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6078855" y="745490"/>
            <a:ext cx="4940300" cy="7285990"/>
          </a:xfrm>
          <a:prstGeom prst="rtTriangle">
            <a:avLst/>
          </a:prstGeom>
          <a:solidFill>
            <a:srgbClr val="008DD7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66850" y="2851150"/>
            <a:ext cx="7929245" cy="1067134"/>
          </a:xfrm>
        </p:spPr>
        <p:txBody>
          <a:bodyPr>
            <a:no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项目三 数据库开发与维护</a:t>
            </a:r>
          </a:p>
          <a:p>
            <a:r>
              <a:rPr lang="zh-CN" altLang="en-US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zh-CN" altLang="en-US" sz="2800" dirty="0" smtClean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  数据库</a:t>
            </a:r>
            <a:r>
              <a:rPr lang="zh-CN" altLang="en-US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编程</a:t>
            </a:r>
            <a:r>
              <a:rPr lang="en-US" altLang="zh-CN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用户借阅图书查询</a:t>
            </a:r>
            <a:endParaRPr lang="zh-CN" sz="2800" dirty="0">
              <a:solidFill>
                <a:srgbClr val="E78F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" y="153035"/>
            <a:ext cx="1303020" cy="1189990"/>
          </a:xfrm>
          <a:prstGeom prst="rect">
            <a:avLst/>
          </a:prstGeom>
        </p:spPr>
      </p:pic>
      <p:sp>
        <p:nvSpPr>
          <p:cNvPr id="12" name="等腰三角形 11"/>
          <p:cNvSpPr/>
          <p:nvPr/>
        </p:nvSpPr>
        <p:spPr>
          <a:xfrm rot="19920000">
            <a:off x="7574915" y="1333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920000">
            <a:off x="7642225" y="13144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880000">
            <a:off x="4392295" y="42367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880000">
            <a:off x="4566285" y="403415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380000">
            <a:off x="9674225" y="9601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380000">
            <a:off x="9624060" y="10534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140" y="4827905"/>
            <a:ext cx="1867535" cy="186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62545" y="4255770"/>
            <a:ext cx="4366895" cy="2540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6850" y="1773382"/>
            <a:ext cx="728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数据库项目化教程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  <p:bldLst>
      <p:bldP spid="9" grpId="0" animBg="1"/>
      <p:bldP spid="9" grpId="1" animBg="1"/>
      <p:bldP spid="6" grpId="0" animBg="1"/>
      <p:bldP spid="6" grpId="1" animBg="1"/>
      <p:bldP spid="12" grpId="0" bldLvl="0" animBg="1"/>
      <p:bldP spid="12" grpId="1" animBg="1"/>
      <p:bldP spid="13" grpId="0" bldLvl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2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917065" y="2096135"/>
            <a:ext cx="8971915" cy="2206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常量与变量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使用@@version获得现在使用的MySQL版本。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6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8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420620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@@version;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39850" y="55499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b="0">
                <a:solidFill>
                  <a:srgbClr val="0C0C0C"/>
                </a:solidFill>
              </a:rPr>
              <a:t>可见当前MySQL版本是8.0.27。</a:t>
            </a:r>
          </a:p>
        </p:txBody>
      </p:sp>
      <p:pic>
        <p:nvPicPr>
          <p:cNvPr id="479" name="图片 479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2360" y="3517900"/>
            <a:ext cx="6728460" cy="18484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315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使用CURRENT_DATE获得系统当前时间。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6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8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420620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CURRENT_DATE;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39850" y="55499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b="0">
                <a:solidFill>
                  <a:srgbClr val="0C0C0C"/>
                </a:solidFill>
              </a:rPr>
              <a:t>系统变量CURRENT_DATE</a:t>
            </a:r>
          </a:p>
        </p:txBody>
      </p:sp>
      <p:pic>
        <p:nvPicPr>
          <p:cNvPr id="482" name="图片 48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2835" y="3569335"/>
            <a:ext cx="5793740" cy="1755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508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08621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任务实施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7625" y="335724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49830" y="11772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显示所有可用的变量及其值。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6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8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05790" y="2420620"/>
            <a:ext cx="11049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Show VARIABLES;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39850" y="55499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b="0">
                <a:solidFill>
                  <a:srgbClr val="0C0C0C"/>
                </a:solidFill>
                <a:latin typeface="Wingdings" panose="05000000000000000000" charset="0"/>
                <a:ea typeface="等线" panose="02010600030101010101" charset="-122"/>
              </a:rPr>
              <a:t>Ø </a:t>
            </a:r>
            <a:r>
              <a:rPr b="0">
                <a:solidFill>
                  <a:srgbClr val="0C0C0C"/>
                </a:solidFill>
              </a:rPr>
              <a:t>可见MySQL8.0.27版本有643个系统变量。</a:t>
            </a:r>
          </a:p>
        </p:txBody>
      </p:sp>
      <p:pic>
        <p:nvPicPr>
          <p:cNvPr id="493" name="图片 49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85" y="3577590"/>
            <a:ext cx="8112760" cy="101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4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6" grpId="0" bldLvl="0" animBg="1"/>
      <p:bldP spid="6" grpId="1" animBg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42914" cy="17192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2-2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：运算符</a:t>
            </a:r>
            <a:endParaRPr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endParaRPr sz="2000" dirty="0">
              <a:latin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B0F0"/>
                </a:solidFill>
              </a:rPr>
              <a:t>一、基本运算</a:t>
            </a:r>
            <a:r>
              <a:rPr lang="zh-CN" altLang="en-US" b="1" dirty="0">
                <a:solidFill>
                  <a:srgbClr val="00B0F0"/>
                </a:solidFill>
              </a:rPr>
              <a:t>符及其分类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 smtClean="0"/>
              <a:t>运算符</a:t>
            </a:r>
            <a:r>
              <a:rPr lang="zh-CN" altLang="en-US" sz="2000" dirty="0"/>
              <a:t>是保留字或主要用于</a:t>
            </a:r>
            <a:r>
              <a:rPr lang="en-US" altLang="zh-CN" sz="2000" dirty="0"/>
              <a:t>SQL</a:t>
            </a:r>
            <a:r>
              <a:rPr lang="zh-CN" altLang="en-US" sz="2000" dirty="0"/>
              <a:t>语句的</a:t>
            </a:r>
            <a:r>
              <a:rPr lang="en-US" altLang="zh-CN" sz="2000" dirty="0"/>
              <a:t>WHERE</a:t>
            </a:r>
            <a:r>
              <a:rPr lang="zh-CN" altLang="en-US" sz="2000" dirty="0"/>
              <a:t>子句中的字符，用于执行操作，例如：比较和算术运算。 这些运算符用于指定</a:t>
            </a:r>
            <a:r>
              <a:rPr lang="en-US" altLang="zh-CN" sz="2000" dirty="0"/>
              <a:t>SQL</a:t>
            </a:r>
            <a:r>
              <a:rPr lang="zh-CN" altLang="en-US" sz="2000" dirty="0"/>
              <a:t>语句中的条件，并用作语句中多个条件的连词。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常见运算符有以下几种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indent="457200">
              <a:lnSpc>
                <a:spcPct val="150000"/>
              </a:lnSpc>
              <a:buNone/>
            </a:pPr>
            <a:r>
              <a:rPr lang="en-US" altLang="zh-CN" sz="2000" b="1" dirty="0">
                <a:solidFill>
                  <a:srgbClr val="0C0C0C"/>
                </a:solidFill>
                <a:latin typeface="+mn-ea"/>
                <a:cs typeface="+mn-ea"/>
              </a:rPr>
              <a:t>1. </a:t>
            </a:r>
            <a:r>
              <a:rPr lang="zh-CN" altLang="zh-CN" sz="2000" b="1" dirty="0">
                <a:solidFill>
                  <a:srgbClr val="0C0C0C"/>
                </a:solidFill>
                <a:latin typeface="+mn-ea"/>
                <a:cs typeface="+mn-ea"/>
              </a:rPr>
              <a:t>算术运算符</a:t>
            </a:r>
            <a:endParaRPr lang="zh-CN" altLang="zh-CN" sz="1800" dirty="0">
              <a:solidFill>
                <a:srgbClr val="0C0C0C"/>
              </a:solidFill>
              <a:latin typeface="+mn-ea"/>
              <a:cs typeface="+mn-ea"/>
            </a:endParaRPr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022350" y="4130040"/>
          <a:ext cx="8002905" cy="187325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115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7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29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运 算 符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 err="1"/>
                        <a:t>作用</a:t>
                      </a:r>
                      <a:endParaRPr lang="en-US" altLang="en-US" sz="1800" b="1" dirty="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/>
                        <a:t>+</a:t>
                      </a:r>
                      <a:endParaRPr lang="en-US" altLang="en-US" sz="14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400" dirty="0" err="1"/>
                        <a:t>执行加法运算，用于获得一个或多个值的和</a:t>
                      </a:r>
                      <a:r>
                        <a:rPr lang="en-US" sz="1400" dirty="0"/>
                        <a:t>。</a:t>
                      </a:r>
                      <a:endParaRPr lang="en-US" altLang="en-US" sz="1400" dirty="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/>
                        <a:t>-</a:t>
                      </a:r>
                      <a:endParaRPr lang="en-US" altLang="en-US" sz="14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400"/>
                        <a:t>执行减法运算，用于从一个值中减去另一个值。</a:t>
                      </a:r>
                      <a:endParaRPr lang="en-US" altLang="en-US" sz="14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/>
                        <a:t>*</a:t>
                      </a:r>
                      <a:endParaRPr lang="en-US" altLang="en-US" sz="14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400"/>
                        <a:t>执行乘法运算，得到两个或多个值的乘积。</a:t>
                      </a:r>
                      <a:endParaRPr lang="en-US" altLang="en-US" sz="14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/>
                        <a:t>/（DIV）</a:t>
                      </a:r>
                      <a:endParaRPr lang="en-US" altLang="en-US" sz="14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400"/>
                        <a:t>执行除法运算，用一个值除以另一个值得到商。</a:t>
                      </a:r>
                      <a:endParaRPr lang="en-US" altLang="en-US" sz="14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/>
                        <a:t>%（MOD）</a:t>
                      </a:r>
                      <a:endParaRPr lang="en-US" altLang="en-US" sz="14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400" dirty="0" err="1"/>
                        <a:t>执行求余运算，用一个值除以另一个值得到余数</a:t>
                      </a:r>
                      <a:r>
                        <a:rPr lang="en-US" sz="1400" dirty="0"/>
                        <a:t>。</a:t>
                      </a:r>
                      <a:endParaRPr lang="en-US" altLang="en-US" sz="1400" dirty="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920029"/>
            <a:ext cx="10861675" cy="5374005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en-US" altLang="zh-CN" sz="2000" b="1" dirty="0">
                <a:solidFill>
                  <a:srgbClr val="0C0C0C"/>
                </a:solidFill>
                <a:latin typeface="+mn-ea"/>
                <a:cs typeface="+mn-ea"/>
              </a:rPr>
              <a:t>2. </a:t>
            </a:r>
            <a:r>
              <a:rPr lang="zh-CN" altLang="en-US" sz="2000" b="1" dirty="0">
                <a:solidFill>
                  <a:srgbClr val="0C0C0C"/>
                </a:solidFill>
                <a:latin typeface="+mn-ea"/>
                <a:cs typeface="+mn-ea"/>
              </a:rPr>
              <a:t>比较运算符</a:t>
            </a: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0C0C0C"/>
                </a:solidFill>
                <a:latin typeface="+mn-ea"/>
                <a:cs typeface="+mn-ea"/>
              </a:rPr>
              <a:t>比较运算符的作用是将表达式中的两个操作数进行比较，比较结果为真，则返回</a:t>
            </a:r>
            <a:r>
              <a:rPr lang="en-US" altLang="zh-CN" sz="2000" dirty="0">
                <a:solidFill>
                  <a:srgbClr val="0C0C0C"/>
                </a:solidFill>
                <a:latin typeface="+mn-ea"/>
                <a:cs typeface="+mn-ea"/>
              </a:rPr>
              <a:t>1</a:t>
            </a:r>
            <a:r>
              <a:rPr lang="zh-CN" altLang="en-US" sz="2000" dirty="0">
                <a:solidFill>
                  <a:srgbClr val="0C0C0C"/>
                </a:solidFill>
                <a:latin typeface="+mn-ea"/>
                <a:cs typeface="+mn-ea"/>
              </a:rPr>
              <a:t>，为假则返回</a:t>
            </a:r>
            <a:r>
              <a:rPr lang="en-US" altLang="zh-CN" sz="2000" dirty="0">
                <a:solidFill>
                  <a:srgbClr val="0C0C0C"/>
                </a:solidFill>
                <a:latin typeface="+mn-ea"/>
                <a:cs typeface="+mn-ea"/>
              </a:rPr>
              <a:t>0</a:t>
            </a:r>
            <a:r>
              <a:rPr lang="zh-CN" altLang="en-US" sz="2000" dirty="0">
                <a:solidFill>
                  <a:srgbClr val="0C0C0C"/>
                </a:solidFill>
                <a:latin typeface="+mn-ea"/>
                <a:cs typeface="+mn-ea"/>
              </a:rPr>
              <a:t>，结果不确定则返回</a:t>
            </a:r>
            <a:r>
              <a:rPr lang="en-US" altLang="zh-CN" sz="2000" dirty="0">
                <a:solidFill>
                  <a:srgbClr val="0C0C0C"/>
                </a:solidFill>
                <a:latin typeface="+mn-ea"/>
                <a:cs typeface="+mn-ea"/>
              </a:rPr>
              <a:t>NULL</a:t>
            </a:r>
            <a:r>
              <a:rPr lang="zh-CN" altLang="en-US" sz="2000" dirty="0" smtClean="0">
                <a:solidFill>
                  <a:srgbClr val="0C0C0C"/>
                </a:solidFill>
                <a:latin typeface="+mn-ea"/>
                <a:cs typeface="+mn-ea"/>
              </a:rPr>
              <a:t>。</a:t>
            </a:r>
            <a:endParaRPr lang="en-US" altLang="zh-CN" sz="2000" dirty="0" smtClean="0">
              <a:solidFill>
                <a:srgbClr val="0C0C0C"/>
              </a:solidFill>
              <a:latin typeface="+mn-ea"/>
              <a:cs typeface="+mn-ea"/>
            </a:endParaRPr>
          </a:p>
          <a:p>
            <a:pPr marL="0" indent="457200">
              <a:lnSpc>
                <a:spcPct val="150000"/>
              </a:lnSpc>
              <a:buNone/>
            </a:pPr>
            <a:endParaRPr lang="en-US" altLang="zh-CN" sz="2000" dirty="0">
              <a:solidFill>
                <a:srgbClr val="0C0C0C"/>
              </a:solidFill>
              <a:latin typeface="+mn-ea"/>
              <a:cs typeface="+mn-ea"/>
            </a:endParaRPr>
          </a:p>
          <a:p>
            <a:pPr marL="0" indent="457200">
              <a:lnSpc>
                <a:spcPct val="150000"/>
              </a:lnSpc>
              <a:buNone/>
            </a:pPr>
            <a:endParaRPr lang="zh-CN" altLang="en-US" sz="2000" dirty="0" smtClean="0">
              <a:solidFill>
                <a:srgbClr val="0C0C0C"/>
              </a:solidFill>
              <a:latin typeface="+mn-ea"/>
              <a:cs typeface="+mn-ea"/>
            </a:endParaRPr>
          </a:p>
          <a:p>
            <a:pPr marL="0" indent="457200" fontAlgn="auto">
              <a:lnSpc>
                <a:spcPct val="150000"/>
              </a:lnSpc>
              <a:buNone/>
            </a:pPr>
            <a:endParaRPr lang="en-US" altLang="zh-CN" sz="2000" b="1" dirty="0" smtClean="0"/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b="1" dirty="0" smtClean="0"/>
              <a:t>3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逻辑运算符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逻辑运算符又称为布尔运算符，用于确定表达式的真和假。</a:t>
            </a:r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13306004"/>
              </p:ext>
            </p:extLst>
          </p:nvPr>
        </p:nvGraphicFramePr>
        <p:xfrm>
          <a:off x="844867" y="2496794"/>
          <a:ext cx="10483850" cy="188087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786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6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1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9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运 算 符</a:t>
                      </a:r>
                      <a:endParaRPr lang="en-US" altLang="en-US" sz="1800" b="1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作用</a:t>
                      </a:r>
                      <a:endParaRPr lang="en-US" altLang="en-US" sz="1800" b="1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运 算 符</a:t>
                      </a:r>
                      <a:endParaRPr lang="en-US" altLang="en-US" sz="1800" b="1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作用</a:t>
                      </a:r>
                      <a:endParaRPr lang="en-US" altLang="en-US" sz="1800" b="1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=（&lt;=&gt;）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等于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BETWEEN AND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判断一个值是否在两个值之间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&lt; 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小于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IN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判断一个值是否在某个集合中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&gt; 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大于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IS NULL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判断一个值是否为NULL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&lt;=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小于等于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LIKE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通配符匹配，判断一个值是否包含某个字符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&gt;=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大于等于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REGEXP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正则表达式匹配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&lt;&gt;（!=）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不等于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 </a:t>
                      </a:r>
                      <a:endParaRPr lang="en-US" altLang="en-US" sz="160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dirty="0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10660886"/>
              </p:ext>
            </p:extLst>
          </p:nvPr>
        </p:nvGraphicFramePr>
        <p:xfrm>
          <a:off x="878611" y="5407922"/>
          <a:ext cx="8002905" cy="1575435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115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7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29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运 算 符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作用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&amp;&amp;</a:t>
                      </a: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（</a:t>
                      </a: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AND</a:t>
                      </a: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）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Times New Roman" panose="02020603050405020304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 err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逻辑与</a:t>
                      </a:r>
                      <a:endParaRPr lang="en-US" altLang="en-US" sz="1600" b="0" dirty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||</a:t>
                      </a: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（</a:t>
                      </a: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OR</a:t>
                      </a: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）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Times New Roman" panose="02020603050405020304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逻辑或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!</a:t>
                      </a: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（</a:t>
                      </a: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NOT</a:t>
                      </a: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）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Times New Roman" panose="02020603050405020304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逻辑非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XOR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 err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逻辑异或</a:t>
                      </a:r>
                      <a:endParaRPr lang="en-US" altLang="en-US" sz="1600" b="0" dirty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8537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920029"/>
            <a:ext cx="10861675" cy="5374005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en-US" altLang="zh-CN" sz="2000" b="1" dirty="0">
                <a:solidFill>
                  <a:srgbClr val="0C0C0C"/>
                </a:solidFill>
                <a:latin typeface="+mn-ea"/>
                <a:cs typeface="+mn-ea"/>
              </a:rPr>
              <a:t>4. </a:t>
            </a:r>
            <a:r>
              <a:rPr lang="zh-CN" altLang="en-US" sz="2000" b="1" dirty="0">
                <a:solidFill>
                  <a:srgbClr val="0C0C0C"/>
                </a:solidFill>
                <a:latin typeface="+mn-ea"/>
                <a:cs typeface="+mn-ea"/>
              </a:rPr>
              <a:t>位运算符</a:t>
            </a: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0C0C0C"/>
                </a:solidFill>
                <a:latin typeface="+mn-ea"/>
                <a:cs typeface="+mn-ea"/>
              </a:rPr>
              <a:t>位运算符是将给定的操作数转换为二进制数，然后对各个操作数的每一位进行指定的逻辑运算，最后将二进制结果转换为十进制数，得到位运算的结果。</a:t>
            </a:r>
          </a:p>
          <a:p>
            <a:pPr marL="0" indent="457200">
              <a:lnSpc>
                <a:spcPct val="150000"/>
              </a:lnSpc>
              <a:buNone/>
            </a:pPr>
            <a:endParaRPr lang="en-US" altLang="zh-CN" sz="2000" dirty="0">
              <a:solidFill>
                <a:srgbClr val="0C0C0C"/>
              </a:solidFill>
              <a:latin typeface="+mn-ea"/>
              <a:cs typeface="+mn-ea"/>
            </a:endParaRPr>
          </a:p>
          <a:p>
            <a:pPr marL="0" indent="457200">
              <a:lnSpc>
                <a:spcPct val="150000"/>
              </a:lnSpc>
              <a:buNone/>
            </a:pPr>
            <a:endParaRPr lang="zh-CN" altLang="en-US" sz="2000" dirty="0" smtClean="0">
              <a:solidFill>
                <a:srgbClr val="0C0C0C"/>
              </a:solidFill>
              <a:latin typeface="+mn-ea"/>
              <a:cs typeface="+mn-ea"/>
            </a:endParaRPr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1257935" y="2592705"/>
          <a:ext cx="8002905" cy="2171065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115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7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29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运 算 符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作用</a:t>
                      </a:r>
                      <a:endParaRPr lang="en-US" altLang="en-US" sz="1800" b="1"/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&amp;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位与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|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 err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位或</a:t>
                      </a:r>
                      <a:endParaRPr lang="en-US" altLang="en-US" sz="1600" b="0" dirty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^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位异或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&lt;&lt;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位左移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&gt;&gt;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位右移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～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 err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位取反</a:t>
                      </a:r>
                      <a:endParaRPr lang="en-US" altLang="en-US" sz="1600" b="0" dirty="0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41315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B0F0"/>
                </a:solidFill>
              </a:rPr>
              <a:t>二、运算符优先级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在实际应用中，经常会使用多个运算符进行混合运算，那么应该先执行哪些运算符的操作呢？</a:t>
            </a:r>
            <a:r>
              <a:rPr lang="en-US" altLang="zh-CN" sz="2000" dirty="0"/>
              <a:t>MySQL</a:t>
            </a:r>
            <a:r>
              <a:rPr lang="zh-CN" altLang="en-US" sz="2000" dirty="0"/>
              <a:t>制定的运算符优先级决定了运算符在表达式中执行的先后顺序。按照优先级由低到高的顺序，列出了所有的运算符，同一级别中的运算符优先级相同。</a:t>
            </a:r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680720" y="3481705"/>
          <a:ext cx="10480675" cy="2922905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2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2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88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05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优 先 级</a:t>
                      </a:r>
                      <a:endParaRPr lang="en-US" altLang="en-US" sz="1800" b="1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运 算 符</a:t>
                      </a:r>
                      <a:endParaRPr lang="en-US" altLang="en-US" sz="1800" b="1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优 先 级</a:t>
                      </a:r>
                      <a:endParaRPr lang="en-US" altLang="en-US" sz="1800" b="1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/>
                        <a:t>运 算 符</a:t>
                      </a:r>
                      <a:endParaRPr lang="en-US" altLang="en-US" sz="1800" b="1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1</a:t>
                      </a:r>
                      <a:endParaRPr lang="en-US" altLang="en-US" sz="160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:=（赋值运算）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9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&amp;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2</a:t>
                      </a:r>
                      <a:endParaRPr lang="en-US" altLang="en-US" sz="160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||，OR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10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&lt;&lt;，&gt;&gt;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5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3</a:t>
                      </a:r>
                      <a:endParaRPr lang="en-US" altLang="en-US" sz="160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XOR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11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-（减法运算），+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5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4</a:t>
                      </a:r>
                      <a:endParaRPr lang="en-US" altLang="en-US" sz="160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dirty="0"/>
                        <a:t>&amp;&amp;，AND</a:t>
                      </a:r>
                      <a:endParaRPr lang="en-US" altLang="en-US" sz="1600" dirty="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12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*，/，%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5</a:t>
                      </a:r>
                      <a:endParaRPr lang="en-US" altLang="en-US" sz="160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NOT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13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^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5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6</a:t>
                      </a:r>
                      <a:endParaRPr lang="en-US" altLang="en-US" sz="160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BETWEEN AND，CASE，WHEN，THEN，ELSE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14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-（负号），～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7</a:t>
                      </a:r>
                      <a:endParaRPr lang="en-US" altLang="en-US" sz="160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=（比较运算），&lt;=&gt;，&lt;，&gt;，&lt;=，&gt;=，&lt;&gt;，!=，IN，IS NULL，LIKE，REGEXP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15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!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5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8</a:t>
                      </a:r>
                      <a:endParaRPr lang="en-US" altLang="en-US" sz="160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|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 </a:t>
                      </a:r>
                      <a:endParaRPr lang="en-US" altLang="en-US" sz="160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>
                      <a:solidFill>
                        <a:schemeClr val="bg1"/>
                      </a:solidFill>
                      <a:prstDash val="solid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dirty="0"/>
                    </a:p>
                  </a:txBody>
                  <a:tcPr marL="68580" marR="68580" marT="0" marB="0">
                    <a:lnL w="12700">
                      <a:solidFill>
                        <a:schemeClr val="bg1"/>
                      </a:solidFill>
                      <a:prstDash val="soli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R>
                    <a:lnT w="12700">
                      <a:solidFill>
                        <a:schemeClr val="bg1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2344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9910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算术运算符</a:t>
            </a: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比较运算符</a:t>
            </a: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逻辑运算符</a:t>
            </a: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位运算符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749622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  数据库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编程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用户借阅图书查询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435088515"/>
              </p:ext>
            </p:extLst>
          </p:nvPr>
        </p:nvGraphicFramePr>
        <p:xfrm>
          <a:off x="1166495" y="1605280"/>
          <a:ext cx="9066530" cy="3794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一、比较运算</a:t>
            </a: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61340" y="1587500"/>
            <a:ext cx="10525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b="0">
                <a:solidFill>
                  <a:srgbClr val="0C0C0C"/>
                </a:solidFill>
                <a:latin typeface="+mn-ea"/>
                <a:cs typeface="+mn-ea"/>
              </a:rPr>
              <a:t>比较运算符是指可以使用下列运算符比较两个值。当用运算符比较两个值时，结果是一个</a:t>
            </a:r>
            <a:r>
              <a:rPr lang="zh-CN" b="1">
                <a:solidFill>
                  <a:srgbClr val="FF0000"/>
                </a:solidFill>
                <a:latin typeface="+mn-ea"/>
                <a:cs typeface="+mn-ea"/>
              </a:rPr>
              <a:t>逻辑值</a:t>
            </a:r>
            <a:r>
              <a:rPr lang="zh-CN" b="0">
                <a:solidFill>
                  <a:srgbClr val="0C0C0C"/>
                </a:solidFill>
                <a:latin typeface="+mn-ea"/>
                <a:cs typeface="+mn-ea"/>
              </a:rPr>
              <a:t>，不是</a:t>
            </a:r>
            <a:r>
              <a:rPr lang="en-US" b="0">
                <a:solidFill>
                  <a:srgbClr val="0C0C0C"/>
                </a:solidFill>
                <a:latin typeface="+mn-ea"/>
                <a:cs typeface="+mn-ea"/>
              </a:rPr>
              <a:t> TRUE</a:t>
            </a:r>
            <a:r>
              <a:rPr lang="zh-CN" b="0">
                <a:solidFill>
                  <a:srgbClr val="0C0C0C"/>
                </a:solidFill>
                <a:latin typeface="+mn-ea"/>
                <a:cs typeface="+mn-ea"/>
              </a:rPr>
              <a:t>（成立） 就是 </a:t>
            </a:r>
            <a:r>
              <a:rPr lang="en-US" b="0">
                <a:solidFill>
                  <a:srgbClr val="0C0C0C"/>
                </a:solidFill>
                <a:latin typeface="+mn-ea"/>
                <a:cs typeface="+mn-ea"/>
              </a:rPr>
              <a:t>FALSE</a:t>
            </a:r>
            <a:r>
              <a:rPr lang="zh-CN" b="0">
                <a:solidFill>
                  <a:srgbClr val="0C0C0C"/>
                </a:solidFill>
                <a:latin typeface="+mn-ea"/>
                <a:cs typeface="+mn-ea"/>
              </a:rPr>
              <a:t>（不成立）的运算符号。</a:t>
            </a:r>
            <a:endParaRPr lang="zh-CN" altLang="en-US" b="0">
              <a:solidFill>
                <a:srgbClr val="0C0C0C"/>
              </a:solidFill>
              <a:latin typeface="+mn-ea"/>
              <a:cs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783590" y="2512060"/>
          <a:ext cx="10448925" cy="1844040"/>
        </p:xfrm>
        <a:graphic>
          <a:graphicData uri="http://schemas.openxmlformats.org/drawingml/2006/table">
            <a:tbl>
              <a:tblPr/>
              <a:tblGrid>
                <a:gridCol w="2174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2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0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71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运算符</a:t>
                      </a:r>
                      <a:endParaRPr lang="en-US" altLang="en-US" sz="1600" b="1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说明</a:t>
                      </a:r>
                      <a:endParaRPr lang="en-US" altLang="en-US" sz="1600" b="1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运算符</a:t>
                      </a:r>
                      <a:endParaRPr lang="en-US" altLang="en-US" sz="1600" b="1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说明</a:t>
                      </a:r>
                      <a:endParaRPr lang="en-US" altLang="en-US" sz="1600" b="1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=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等于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&gt;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大于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&lt;&gt;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不等于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!&gt;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不大于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!=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不等于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&lt;=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小于或等于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&lt;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小于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&gt;=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大于或等于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!&lt;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仿宋_GB2312" charset="0"/>
                        </a:rPr>
                        <a:t>不小于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+mn-ea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63905" y="4475480"/>
            <a:ext cx="10525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zh-CN" sz="1600" b="0">
                <a:solidFill>
                  <a:srgbClr val="0C0C0C"/>
                </a:solidFill>
                <a:latin typeface="+mn-ea"/>
                <a:cs typeface="+mn-ea"/>
              </a:rPr>
              <a:t>当两个表达式值均不为空值（Null）时，除了“&lt;=&gt;”运算符，其他比较运算返回逻辑值True（真）或False（假）；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sz="1600" b="0">
                <a:solidFill>
                  <a:srgbClr val="0C0C0C"/>
                </a:solidFill>
                <a:latin typeface="+mn-ea"/>
                <a:cs typeface="+mn-ea"/>
              </a:rPr>
              <a:t>而当两个表达式值中有一个为空值或都为空值时，将返回UnKnown。</a:t>
            </a:r>
            <a:endParaRPr lang="zh-CN" altLang="en-US" sz="1600" b="0">
              <a:solidFill>
                <a:srgbClr val="0C0C0C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算术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886283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语句，获取各种算术运算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结果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886283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3007058"/>
            <a:ext cx="108540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5/4+3,5+9,6/0,6%0;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2614" y="1087085"/>
            <a:ext cx="99129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Where</a:t>
            </a:r>
            <a:r>
              <a:rPr lang="zh-CN" altLang="en-US" b="1" dirty="0"/>
              <a:t>子句判定条件的运算包括比较运算、逻辑运算、模式匹配、范围比较、空值比较和子查询。</a:t>
            </a: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10" y="3584574"/>
            <a:ext cx="7084707" cy="203122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8794" y="5849106"/>
            <a:ext cx="104453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8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在除法运算和求余运算中，如果除数为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0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将是非法运算，返回结果为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NULL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算术运算符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教学计划，学生每门课总成绩由平时成绩的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，期末成绩的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构成。执行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语句，获取视图“学生成绩”中的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总成绩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运算符不仅可以直接操作数值，还可以操作表中的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学号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姓名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课程名称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平时成绩*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0.3+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期末成绩*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0.7 as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总成绩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from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学生成绩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07" y="3409724"/>
            <a:ext cx="9227129" cy="302558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&lt;=&gt;”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比较运算符的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语句，了解这些运算符的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0=1,1=1,0.1=1,1='1','a'='a',(1+2)=(2+1),NULL=NULL,NULL&lt;=&gt;NULL;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64" y="3520090"/>
            <a:ext cx="10217636" cy="18369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67110" y="5494035"/>
            <a:ext cx="10426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8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如果两个操作数中有一个或两个值为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NULL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（空值），结果为空；如果两个操作数分别为字符串和数值，系统会首先将字符串转换成数值，然后再进行比较。</a:t>
            </a:r>
          </a:p>
        </p:txBody>
      </p:sp>
    </p:spTree>
    <p:extLst>
      <p:ext uri="{BB962C8B-B14F-4D97-AF65-F5344CB8AC3E}">
        <p14:creationId xmlns:p14="http://schemas.microsoft.com/office/powerpoint/2010/main" val="20259054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&lt;&gt;”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!=”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比较运算符的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语句，了解这些运算符的作用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1&lt;&gt;2,2!=2,1.5&lt;&gt;1,'abc'&lt;&gt;'ab',(1+2)!=(1+1);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2467" y="3495039"/>
            <a:ext cx="8470544" cy="16031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90357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&lt;”“&gt;”“&lt;=”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&gt;=”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比较运算符的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语句，了解这些运算符的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1&lt;1,2&gt;1,1.5&lt;2,'a'&lt;'</a:t>
            </a:r>
            <a:r>
              <a:rPr lang="en-US" altLang="zh-CN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aaa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',(1+2)&lt;=(1+2);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110" y="5494035"/>
            <a:ext cx="10426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8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如果使用上述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4</a:t>
            </a:r>
            <a:r>
              <a:rPr lang="zh-CN" altLang="en-US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种运算符进行比较的两个操作数为字符串，系统会比较两个字符串的长度，但两个操作数不能一个为数值，一个为</a:t>
            </a:r>
            <a:r>
              <a:rPr lang="zh-CN" altLang="en-US" sz="16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字符串</a:t>
            </a:r>
            <a:r>
              <a:rPr lang="zh-CN" altLang="zh-CN" sz="16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</a:t>
            </a:r>
            <a:endParaRPr lang="zh-CN" altLang="zh-CN" sz="16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79" y="3630141"/>
            <a:ext cx="9315933" cy="153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234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逻辑运算符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&amp;&amp;”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AND”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运算符进行逻辑判断，了解这些运算符的作用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8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106892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&amp;&amp;”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AND”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表示逻辑与运算，当所有操作数均为非零值，并且不为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；当一个或多个操作数为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；当任何一个操作数为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，其他操作数为非零值时，返回值为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1 &amp;&amp; 1,1 AND 0,1 AND NULL,0 AND NULL;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21911" y="3882873"/>
            <a:ext cx="8054670" cy="15431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8988" y="5426015"/>
            <a:ext cx="97766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使用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“&amp;&amp;”</a:t>
            </a: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“AND”</a:t>
            </a: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运算符可以有多个操作数同时进行与运算。例如，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 &amp;&amp; 2 &amp;&amp; 3</a:t>
            </a: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556255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逻辑运算符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39609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||”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OR”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运算符进行逻辑判断，了解这些运算符的作用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9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106892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||”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OR”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表示逻辑或运算，当所有操作数均为非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值时，如有任意一个操作数为非零值，返回值为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；当一个操作数为非零值，另外的操作数为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；当所有操作数为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；当所有操作数均为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1 || 1,1 OR 0,0 OR 0,1 OR NULL,0 OR NULL,NULL OR NULL;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816092"/>
            <a:ext cx="9315933" cy="160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71005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逻辑运算符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372265" y="1135790"/>
            <a:ext cx="9514936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!”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NOT”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运算符进行逻辑判断，了解这些运算符的作用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106892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!”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NOT”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表示逻辑非运算，返回和操作数相反的结果。当操作数为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；当操作数为非零值时，返回值为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；当操作数为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!0,NOT 1,NOT NULL;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586480"/>
            <a:ext cx="8177246" cy="152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481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逻辑运算符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372265" y="1135790"/>
            <a:ext cx="9514936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XOR”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运算符进行逻辑判断，了解这些运算符的作用。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1068925" cy="11387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XOR”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表示逻辑异或运算，当两个操作数同为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或者同为非零值时，返回值为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；当两个操作数一个为非零值，一个为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；当任意一个操作数为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1 XOR 1,0 XOR 0,1 XOR 0,1 XOR NULL;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656405"/>
            <a:ext cx="8608567" cy="168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508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478780"/>
          </a:xfrm>
        </p:spPr>
        <p:txBody>
          <a:bodyPr>
            <a:normAutofit fontScale="97500" lnSpcReduction="10000"/>
          </a:bodyPr>
          <a:lstStyle/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专业能力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sz="2000" dirty="0" smtClean="0"/>
              <a:t>.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掌握</a:t>
            </a:r>
            <a:r>
              <a:rPr lang="en-US" altLang="zh-CN" sz="2000" dirty="0"/>
              <a:t>MySQL</a:t>
            </a:r>
            <a:r>
              <a:rPr lang="zh-CN" altLang="en-US" sz="2000" dirty="0"/>
              <a:t>的常量与变量、算符、函数等知识方法；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掌握</a:t>
            </a:r>
            <a:r>
              <a:rPr lang="en-US" altLang="zh-CN" sz="2000" dirty="0"/>
              <a:t>SQL</a:t>
            </a:r>
            <a:r>
              <a:rPr lang="zh-CN" altLang="en-US" sz="2000" dirty="0"/>
              <a:t>语句和常量与变量、算符、函数结合使用的</a:t>
            </a:r>
            <a:r>
              <a:rPr lang="zh-CN" altLang="en-US" sz="2000" dirty="0" smtClean="0"/>
              <a:t>方法</a:t>
            </a:r>
            <a:endParaRPr sz="2000" dirty="0" smtClean="0"/>
          </a:p>
          <a:p>
            <a:pPr marL="285750" indent="-285750" fontAlgn="auto">
              <a:lnSpc>
                <a:spcPct val="150000"/>
              </a:lnSpc>
            </a:pPr>
            <a:r>
              <a:rPr sz="2000" dirty="0" smtClean="0"/>
              <a:t></a:t>
            </a:r>
            <a:r>
              <a:rPr sz="2700" b="1" dirty="0" err="1" smtClean="0">
                <a:solidFill>
                  <a:srgbClr val="FF0000"/>
                </a:solidFill>
              </a:rPr>
              <a:t>方法能力</a:t>
            </a:r>
            <a:endParaRPr sz="2700" b="1" dirty="0" smtClean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 smtClean="0"/>
              <a:t>1.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学习，提升</a:t>
            </a:r>
            <a:r>
              <a:rPr lang="en-US" altLang="zh-CN" sz="2000" dirty="0"/>
              <a:t>SQL</a:t>
            </a:r>
            <a:r>
              <a:rPr lang="zh-CN" altLang="en-US" sz="2000" dirty="0"/>
              <a:t>命令操作能力；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学习，增强数据库应用与开发的能力；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3</a:t>
            </a:r>
            <a:r>
              <a:rPr lang="en-US" altLang="zh-CN" sz="2000" dirty="0" smtClean="0"/>
              <a:t>.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完成学习任务，提高解决实际问题的能力</a:t>
            </a:r>
            <a:r>
              <a:rPr sz="2000" dirty="0" smtClean="0"/>
              <a:t>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600" b="1" dirty="0">
                <a:solidFill>
                  <a:srgbClr val="FF0000"/>
                </a:solidFill>
              </a:rPr>
              <a:t>社会能力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sz="2000" dirty="0" smtClean="0"/>
              <a:t>.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培养</a:t>
            </a:r>
            <a:r>
              <a:rPr lang="zh-CN" altLang="en-US" sz="2000" dirty="0"/>
              <a:t>学生逻辑思维能力和分析问题、解决问题的能力；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 smtClean="0"/>
              <a:t>2. </a:t>
            </a:r>
            <a:r>
              <a:rPr lang="zh-CN" altLang="en-US" sz="2000" dirty="0" smtClean="0"/>
              <a:t>加强</a:t>
            </a:r>
            <a:r>
              <a:rPr lang="zh-CN" altLang="en-US" sz="2000" dirty="0"/>
              <a:t>善于使用工具的能力；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 smtClean="0"/>
              <a:t>3. </a:t>
            </a:r>
            <a:r>
              <a:rPr lang="zh-CN" altLang="en-US" sz="2000" dirty="0" smtClean="0"/>
              <a:t>培养</a:t>
            </a:r>
            <a:r>
              <a:rPr lang="zh-CN" altLang="en-US" sz="2000" dirty="0"/>
              <a:t>学生运用数据库管理系统解决实际问题的能力</a:t>
            </a:r>
            <a:r>
              <a:rPr sz="2000" dirty="0" smtClean="0"/>
              <a:t>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&amp;”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运算符进行逻辑运算，了解这些运算符的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106892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位与运算是将操作数转换为二进制数后进行按位与运算。在这种运算中，如果对应的二进制位全部为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，则该位的运算结果为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，其他情况运算结果为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5&amp;6,2&amp;3&amp;6;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988" y="5426015"/>
            <a:ext cx="97766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由执行结果可知，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5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0101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6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0110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，运算结果是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0100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4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2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0010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3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0011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6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0110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，运算结果是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0010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2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  <a:endParaRPr lang="zh-CN" altLang="zh-CN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619439"/>
            <a:ext cx="7538891" cy="134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6071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|”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运算符进行逻辑运算，了解这些运算符的作用。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106892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位或运算是将操作数转换为二进制数后进行按位或运算。在这种运算中，如果对应的二进制位有一个或多个为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，则该位的运算结果为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，其他情况运算结果为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5|6,2|3|6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988" y="5426015"/>
            <a:ext cx="97766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由执行结果可知，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5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0101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6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，运算结果是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0111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7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2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3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0011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6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，运算结果是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0111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7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  <a:endParaRPr lang="zh-CN" altLang="zh-CN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90" y="3565299"/>
            <a:ext cx="7097138" cy="140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504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^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运算符进行逻辑运算，了解这些运算符的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106892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位异或运算是将操作数转换为二进制数后进行按位异或运算。在这种运算中，如果对应的二进制位不相同，则该位的运算结果为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，否则为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10^15,2^2;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988" y="5426015"/>
            <a:ext cx="97766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由执行结果可知，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1010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15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1111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，运算结果是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0101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5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2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，运算结果是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0000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</a:t>
            </a:r>
            <a:r>
              <a:rPr lang="zh-CN" altLang="en-US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  <a:endParaRPr lang="zh-CN" altLang="zh-CN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18" y="3591818"/>
            <a:ext cx="7609237" cy="154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5614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&lt;&lt;”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&gt;&gt;”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运算符进行逻辑运算，了解这些运算符的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106892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位左移和位右移运算是将操作数转换为二进制数后，使二进制位全部左移或右移指定的位数，如果向左移则右边补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，如果向右移则左边补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，移出的位数将被抛弃，最后将移动后的结果转换成十进制数即可。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1&lt;&lt;2,5&lt;&lt;1,2&gt;&gt;1,5&gt;&gt;1;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988" y="5426015"/>
            <a:ext cx="97766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由结果可知，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0001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，左移两位后是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0100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4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；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5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0101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，左移一位后是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1010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；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2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，右移一位后是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0001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；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5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进行二进制转换后是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0101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，右移一位后是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0010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，转换为十进制数是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2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  <a:endParaRPr lang="zh-CN" altLang="zh-CN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1037571" y="3751261"/>
            <a:ext cx="7804504" cy="153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370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运算符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3579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zh-CN" dirty="0"/>
              <a:t>“～”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进行逻辑运算，了解这些运算符的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16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5013197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106892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位取反运算是将操作数转换为二进制数后，对二进制数进行逐位反转，即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取反后变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取反后变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~1,BIN(~1);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6417" y="5157797"/>
            <a:ext cx="97766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在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MySQL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中，常量数字默认会用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8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个字节来表示，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8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个字节就是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64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位。也就是说，常量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的二进制数是由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63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个“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0”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加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个“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1”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组成，可以简写成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0001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，但在计算中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64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位会全部取反，所以运算结果由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63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个“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1”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加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个“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0”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组成，转换为十进制数后就是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18446744073709551614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。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BIN(n)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函数返回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n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的二进制值的字符串表示，其中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n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是一个长整型（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BIGINT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）数。</a:t>
            </a: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80488" y="3534387"/>
            <a:ext cx="9143405" cy="146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611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434657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、逻辑运算</a:t>
            </a: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61340" y="1587500"/>
            <a:ext cx="105257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>
                <a:latin typeface="+mn-ea"/>
                <a:cs typeface="+mn-ea"/>
              </a:rPr>
              <a:t>逻辑运算又称布尔运算，通常用来</a:t>
            </a:r>
            <a:r>
              <a:rPr b="1">
                <a:solidFill>
                  <a:srgbClr val="FF0000"/>
                </a:solidFill>
                <a:latin typeface="+mn-ea"/>
                <a:cs typeface="+mn-ea"/>
              </a:rPr>
              <a:t>测试真假值</a:t>
            </a:r>
            <a:r>
              <a:rPr lang="zh-CN" b="0">
                <a:solidFill>
                  <a:srgbClr val="0C0C0C"/>
                </a:solidFill>
                <a:latin typeface="+mn-ea"/>
                <a:cs typeface="+mn-ea"/>
              </a:rPr>
              <a:t>。</a:t>
            </a:r>
            <a:endParaRPr lang="zh-CN" altLang="en-US" b="0">
              <a:solidFill>
                <a:srgbClr val="0C0C0C"/>
              </a:solidFill>
              <a:latin typeface="+mn-ea"/>
              <a:cs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783590" y="2084705"/>
          <a:ext cx="10448925" cy="1897380"/>
        </p:xfrm>
        <a:graphic>
          <a:graphicData uri="http://schemas.openxmlformats.org/drawingml/2006/table">
            <a:tbl>
              <a:tblPr/>
              <a:tblGrid>
                <a:gridCol w="90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34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2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91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522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符号1</a:t>
                      </a:r>
                      <a:endParaRPr lang="en-US" altLang="en-US" sz="1600" b="1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符号2</a:t>
                      </a:r>
                      <a:endParaRPr lang="en-US" altLang="en-US" sz="1600" b="1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说明</a:t>
                      </a:r>
                      <a:endParaRPr lang="en-US" altLang="en-US" sz="1600" b="1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示例</a:t>
                      </a:r>
                      <a:endParaRPr lang="en-US" altLang="en-US" sz="1600" b="1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说明</a:t>
                      </a:r>
                      <a:endParaRPr lang="en-US" altLang="en-US" sz="1600" b="1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not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!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非运算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!x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如果x是"true"，那么示例的结果是"false"；如果x是"false"，那么示例的结果是"true"。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or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||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或运算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x || y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如果x或y任一是"true"，那么示例的结果是"true"，否则示例的结果是"false"。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and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&amp;&amp;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与运算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x &amp;&amp; y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如果x和y都是"True"，那么示例结果是"true"，否则示例的结果是"false"。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xor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^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异或运算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x ^y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C0C0C"/>
                          </a:solidFill>
                          <a:latin typeface="仿宋_GB2312" charset="0"/>
                          <a:cs typeface="仿宋_GB2312" charset="0"/>
                        </a:rPr>
                        <a:t>如果x和y不相同，那么示例结果是"true"，否则示例的结果是"false"。</a:t>
                      </a:r>
                      <a:endParaRPr lang="en-US" altLang="en-US" sz="1600" b="0">
                        <a:solidFill>
                          <a:srgbClr val="0C0C0C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63905" y="4475480"/>
            <a:ext cx="10525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zh-CN" sz="1600" b="0">
                <a:solidFill>
                  <a:srgbClr val="0C0C0C"/>
                </a:solidFill>
                <a:latin typeface="+mn-ea"/>
                <a:cs typeface="+mn-ea"/>
              </a:rPr>
              <a:t>通过逻辑运算符（AND、OR、XOR和NOT）组成更为复杂的查询条件。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sz="1600" b="0">
                <a:solidFill>
                  <a:srgbClr val="0C0C0C"/>
                </a:solidFill>
                <a:latin typeface="+mn-ea"/>
                <a:cs typeface="+mn-ea"/>
              </a:rPr>
              <a:t>逻辑运算操作的结果是“1”或“0”，分别表示“true”或“false”。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42914" cy="17192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：函数</a:t>
            </a:r>
            <a:endParaRPr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endParaRPr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76484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B0F0"/>
                </a:solidFill>
              </a:rPr>
              <a:t>一</a:t>
            </a:r>
            <a:r>
              <a:rPr lang="zh-CN" altLang="en-US" b="1" dirty="0" smtClean="0">
                <a:solidFill>
                  <a:srgbClr val="00B0F0"/>
                </a:solidFill>
              </a:rPr>
              <a:t>、函数</a:t>
            </a:r>
            <a:endParaRPr b="1" dirty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dirty="0"/>
              <a:t>MySQL</a:t>
            </a:r>
            <a:r>
              <a:rPr lang="zh-CN" altLang="en-US" sz="1800" dirty="0"/>
              <a:t>提供的内置函数，也可称为系统函数，这些函数无需定义，仅需根据实际需要传递参数直接调用即可。从功能划分，大致可分为数学函数、数据类型转换函数、字符串函数、日期和时间函数、加密函数、系统信息函数、</a:t>
            </a:r>
            <a:r>
              <a:rPr lang="en-US" altLang="zh-CN" sz="1800" dirty="0"/>
              <a:t>JSON</a:t>
            </a:r>
            <a:r>
              <a:rPr lang="zh-CN" altLang="en-US" sz="1800" dirty="0"/>
              <a:t>函数以及其他常用函数。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1800" dirty="0"/>
              <a:t>常见函数及其分类如下：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b="1" dirty="0"/>
              <a:t>1.	</a:t>
            </a:r>
            <a:r>
              <a:rPr lang="zh-CN" altLang="en-US" sz="1800" b="1" dirty="0"/>
              <a:t>数值函数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1800" dirty="0"/>
              <a:t>数值函数是</a:t>
            </a:r>
            <a:r>
              <a:rPr lang="en-US" altLang="zh-CN" sz="1800" dirty="0"/>
              <a:t>MySQL</a:t>
            </a:r>
            <a:r>
              <a:rPr lang="zh-CN" altLang="en-US" sz="1800" dirty="0"/>
              <a:t>中一种很重要的函数，主要用于处理数值方面的运算。如果没有这些函数，用户在编写有关数值运算方面的代码时将会复杂很多。例如，如果没有</a:t>
            </a:r>
            <a:r>
              <a:rPr lang="en-US" altLang="zh-CN" sz="1800" dirty="0"/>
              <a:t>ABS</a:t>
            </a:r>
            <a:r>
              <a:rPr lang="zh-CN" altLang="en-US" sz="1800" dirty="0"/>
              <a:t>求绝对值函数，要取一个数的绝对值，就需要进行多次判断，直接使用该函数可以大大提高用户的工作效率。</a:t>
            </a:r>
            <a:endParaRPr lang="zh-CN" altLang="en-US" sz="1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603143"/>
              </p:ext>
            </p:extLst>
          </p:nvPr>
        </p:nvGraphicFramePr>
        <p:xfrm>
          <a:off x="655955" y="4700030"/>
          <a:ext cx="10515600" cy="1925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7801">
                  <a:extLst>
                    <a:ext uri="{9D8B030D-6E8A-4147-A177-3AD203B41FA5}">
                      <a16:colId xmlns:a16="http://schemas.microsoft.com/office/drawing/2014/main" val="3014952097"/>
                    </a:ext>
                  </a:extLst>
                </a:gridCol>
                <a:gridCol w="8357799">
                  <a:extLst>
                    <a:ext uri="{9D8B030D-6E8A-4147-A177-3AD203B41FA5}">
                      <a16:colId xmlns:a16="http://schemas.microsoft.com/office/drawing/2014/main" val="2870472499"/>
                    </a:ext>
                  </a:extLst>
                </a:gridCol>
              </a:tblGrid>
              <a:tr h="24063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函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  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9413840"/>
                  </a:ext>
                </a:extLst>
              </a:tr>
              <a:tr h="24063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ABS(x)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返回数值</a:t>
                      </a:r>
                      <a:r>
                        <a:rPr lang="en-US" sz="1200" kern="100">
                          <a:effectLst/>
                        </a:rPr>
                        <a:t>x</a:t>
                      </a:r>
                      <a:r>
                        <a:rPr lang="zh-CN" sz="1200" kern="100">
                          <a:effectLst/>
                        </a:rPr>
                        <a:t>的绝对值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6043949"/>
                  </a:ext>
                </a:extLst>
              </a:tr>
              <a:tr h="24063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MOD(x,y)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返回数值</a:t>
                      </a:r>
                      <a:r>
                        <a:rPr lang="en-US" sz="1200" kern="100">
                          <a:effectLst/>
                        </a:rPr>
                        <a:t>x</a:t>
                      </a:r>
                      <a:r>
                        <a:rPr lang="zh-CN" sz="1200" kern="100">
                          <a:effectLst/>
                        </a:rPr>
                        <a:t>除以数值</a:t>
                      </a:r>
                      <a:r>
                        <a:rPr lang="en-US" sz="1200" kern="100">
                          <a:effectLst/>
                        </a:rPr>
                        <a:t>y</a:t>
                      </a:r>
                      <a:r>
                        <a:rPr lang="zh-CN" sz="1200" kern="100">
                          <a:effectLst/>
                        </a:rPr>
                        <a:t>后的余数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448906"/>
                  </a:ext>
                </a:extLst>
              </a:tr>
              <a:tr h="24063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CEIL(x)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返回大于数值</a:t>
                      </a:r>
                      <a:r>
                        <a:rPr lang="en-US" sz="1200" kern="100">
                          <a:effectLst/>
                        </a:rPr>
                        <a:t>x</a:t>
                      </a:r>
                      <a:r>
                        <a:rPr lang="zh-CN" sz="1200" kern="100">
                          <a:effectLst/>
                        </a:rPr>
                        <a:t>的最小整数值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2890335"/>
                  </a:ext>
                </a:extLst>
              </a:tr>
              <a:tr h="24063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FLOOR(x)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返回小于数值</a:t>
                      </a:r>
                      <a:r>
                        <a:rPr lang="en-US" sz="1200" kern="100">
                          <a:effectLst/>
                        </a:rPr>
                        <a:t>x</a:t>
                      </a:r>
                      <a:r>
                        <a:rPr lang="zh-CN" sz="1200" kern="100">
                          <a:effectLst/>
                        </a:rPr>
                        <a:t>的最大整数值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3910472"/>
                  </a:ext>
                </a:extLst>
              </a:tr>
              <a:tr h="24063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RAND()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</a:t>
                      </a:r>
                      <a:r>
                        <a:rPr lang="en-US" sz="1200" kern="100">
                          <a:effectLst/>
                        </a:rPr>
                        <a:t>0</a:t>
                      </a:r>
                      <a:r>
                        <a:rPr lang="zh-CN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1</a:t>
                      </a:r>
                      <a:r>
                        <a:rPr lang="zh-CN" sz="1200" kern="100">
                          <a:effectLst/>
                        </a:rPr>
                        <a:t>内的随机数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1834371"/>
                  </a:ext>
                </a:extLst>
              </a:tr>
              <a:tr h="24063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ROUND(x)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返回对参数</a:t>
                      </a:r>
                      <a:r>
                        <a:rPr lang="en-US" sz="1200" kern="100">
                          <a:effectLst/>
                        </a:rPr>
                        <a:t>x</a:t>
                      </a:r>
                      <a:r>
                        <a:rPr lang="zh-CN" sz="1200" kern="100">
                          <a:effectLst/>
                        </a:rPr>
                        <a:t>进行四舍五入后的值，</a:t>
                      </a:r>
                      <a:r>
                        <a:rPr lang="en-US" sz="1200" kern="100">
                          <a:effectLst/>
                        </a:rPr>
                        <a:t>ROUND(x)</a:t>
                      </a:r>
                      <a:r>
                        <a:rPr lang="zh-CN" sz="1200" kern="100">
                          <a:effectLst/>
                        </a:rPr>
                        <a:t>返回整数值，</a:t>
                      </a:r>
                      <a:r>
                        <a:rPr lang="en-US" sz="1200" kern="100">
                          <a:effectLst/>
                        </a:rPr>
                        <a:t>ROUND(x,y)</a:t>
                      </a:r>
                      <a:r>
                        <a:rPr lang="zh-CN" sz="1200" kern="100">
                          <a:effectLst/>
                        </a:rPr>
                        <a:t>返回参数</a:t>
                      </a:r>
                      <a:r>
                        <a:rPr lang="en-US" sz="1200" kern="100">
                          <a:effectLst/>
                        </a:rPr>
                        <a:t>x</a:t>
                      </a:r>
                      <a:r>
                        <a:rPr lang="zh-CN" sz="1200" kern="100">
                          <a:effectLst/>
                        </a:rPr>
                        <a:t>四舍五入后保留</a:t>
                      </a:r>
                      <a:r>
                        <a:rPr lang="en-US" sz="1200" kern="100">
                          <a:effectLst/>
                        </a:rPr>
                        <a:t>y</a:t>
                      </a:r>
                      <a:r>
                        <a:rPr lang="zh-CN" sz="1200" kern="100">
                          <a:effectLst/>
                        </a:rPr>
                        <a:t>位小数的值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7792588"/>
                  </a:ext>
                </a:extLst>
              </a:tr>
              <a:tr h="24063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TRUNCATE(x,y)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对数值</a:t>
                      </a:r>
                      <a:r>
                        <a:rPr lang="en-US" sz="1200" kern="100" dirty="0">
                          <a:effectLst/>
                        </a:rPr>
                        <a:t>x</a:t>
                      </a:r>
                      <a:r>
                        <a:rPr lang="zh-CN" sz="1200" kern="100" dirty="0">
                          <a:effectLst/>
                        </a:rPr>
                        <a:t>进行截取，保留小数点后</a:t>
                      </a:r>
                      <a:r>
                        <a:rPr lang="en-US" sz="1200" kern="100" dirty="0">
                          <a:effectLst/>
                        </a:rPr>
                        <a:t>y</a:t>
                      </a:r>
                      <a:r>
                        <a:rPr lang="zh-CN" sz="1200" kern="100" dirty="0">
                          <a:effectLst/>
                        </a:rPr>
                        <a:t>位数字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929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141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b="1" dirty="0" smtClean="0"/>
              <a:t>2</a:t>
            </a:r>
            <a:r>
              <a:rPr lang="en-US" altLang="zh-CN" sz="1800" b="1" dirty="0"/>
              <a:t>.	</a:t>
            </a:r>
            <a:r>
              <a:rPr lang="zh-CN" altLang="en-US" sz="1800" b="1" dirty="0"/>
              <a:t>字符串函数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1800" dirty="0"/>
              <a:t>字符串函数是</a:t>
            </a:r>
            <a:r>
              <a:rPr lang="en-US" altLang="zh-CN" sz="1800" dirty="0"/>
              <a:t>MySQL</a:t>
            </a:r>
            <a:r>
              <a:rPr lang="zh-CN" altLang="en-US" sz="1800" dirty="0"/>
              <a:t>中使用最频繁的函数，主要用于处理数据库中字符串类型的数据。</a:t>
            </a:r>
            <a:r>
              <a:rPr lang="en-US" altLang="zh-CN" sz="1800" dirty="0"/>
              <a:t>MySQL</a:t>
            </a:r>
            <a:r>
              <a:rPr lang="zh-CN" altLang="en-US" sz="1800" dirty="0"/>
              <a:t>中常用的字符串函数及其功能如图。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445439"/>
              </p:ext>
            </p:extLst>
          </p:nvPr>
        </p:nvGraphicFramePr>
        <p:xfrm>
          <a:off x="828992" y="2347176"/>
          <a:ext cx="10515600" cy="30270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43621">
                  <a:extLst>
                    <a:ext uri="{9D8B030D-6E8A-4147-A177-3AD203B41FA5}">
                      <a16:colId xmlns:a16="http://schemas.microsoft.com/office/drawing/2014/main" val="1757395367"/>
                    </a:ext>
                  </a:extLst>
                </a:gridCol>
                <a:gridCol w="4771979">
                  <a:extLst>
                    <a:ext uri="{9D8B030D-6E8A-4147-A177-3AD203B41FA5}">
                      <a16:colId xmlns:a16="http://schemas.microsoft.com/office/drawing/2014/main" val="107699329"/>
                    </a:ext>
                  </a:extLst>
                </a:gridCol>
              </a:tblGrid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函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5578991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LENGTH(str)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CHAR_LENGTH(str)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返回字符串长度或字符个数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0490889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CONCAT(str1,str2…strn)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CONCAT_WS(x,str1,str2…strn)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合并字符串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385271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INSERT(str,x,y,instr)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REPLACE(str,a,b)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替换字符串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500607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LOWER(str)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UPPER(str)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字符大小写转换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6650145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LEFT(str,x)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RIGHT(str,x)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SUBSTRING(str,x,y)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获取字符串的一部分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3897877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LPAD(str1,n,str2)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RPAD(str1,n,str2)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填充字符串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6878537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LTRIM(str)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RTRIM(str)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TRIM(str)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删除字符串左侧、右侧或两侧空格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4708726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REPEAT(str,n)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返回字符串</a:t>
                      </a:r>
                      <a:r>
                        <a:rPr lang="en-US" sz="1200" kern="100">
                          <a:effectLst/>
                        </a:rPr>
                        <a:t>str</a:t>
                      </a:r>
                      <a:r>
                        <a:rPr lang="zh-CN" sz="1200" kern="100">
                          <a:effectLst/>
                        </a:rPr>
                        <a:t>重复</a:t>
                      </a:r>
                      <a:r>
                        <a:rPr lang="en-US" sz="1200" kern="100">
                          <a:effectLst/>
                        </a:rPr>
                        <a:t>n</a:t>
                      </a:r>
                      <a:r>
                        <a:rPr lang="zh-CN" sz="1200" kern="100">
                          <a:effectLst/>
                        </a:rPr>
                        <a:t>次的结果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1270972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LOCATE(str1,str)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返回子字符串的开始位置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2859142"/>
                  </a:ext>
                </a:extLst>
              </a:tr>
              <a:tr h="275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REVERSE(str)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反转字符串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3091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76609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b="1" dirty="0"/>
              <a:t>3.	</a:t>
            </a:r>
            <a:r>
              <a:rPr lang="zh-CN" altLang="en-US" sz="1800" b="1" dirty="0"/>
              <a:t>日期与时间函数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1800" dirty="0"/>
              <a:t>在实际应用中，有时可能会遇到这样的需求：获取当前时间，或者下个月的今天是星期几，等等类似的问题。这些需求就需要使用日期与时间函数来实现。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392281"/>
              </p:ext>
            </p:extLst>
          </p:nvPr>
        </p:nvGraphicFramePr>
        <p:xfrm>
          <a:off x="828992" y="2355120"/>
          <a:ext cx="10515600" cy="33186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85955">
                  <a:extLst>
                    <a:ext uri="{9D8B030D-6E8A-4147-A177-3AD203B41FA5}">
                      <a16:colId xmlns:a16="http://schemas.microsoft.com/office/drawing/2014/main" val="2053288865"/>
                    </a:ext>
                  </a:extLst>
                </a:gridCol>
                <a:gridCol w="6029645">
                  <a:extLst>
                    <a:ext uri="{9D8B030D-6E8A-4147-A177-3AD203B41FA5}">
                      <a16:colId xmlns:a16="http://schemas.microsoft.com/office/drawing/2014/main" val="1722784091"/>
                    </a:ext>
                  </a:extLst>
                </a:gridCol>
              </a:tblGrid>
              <a:tr h="2972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函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6635091"/>
                  </a:ext>
                </a:extLst>
              </a:tr>
              <a:tr h="2972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CURDATE()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获取当前日期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3603685"/>
                  </a:ext>
                </a:extLst>
              </a:tr>
              <a:tr h="2972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CURTIME()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获取当前时间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0961442"/>
                  </a:ext>
                </a:extLst>
              </a:tr>
              <a:tr h="2972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NOW()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获取当前的日期和时间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2836566"/>
                  </a:ext>
                </a:extLst>
              </a:tr>
              <a:tr h="2972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UNIX_TIMESTAMP(date)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获取日期</a:t>
                      </a:r>
                      <a:r>
                        <a:rPr lang="en-US" sz="1200" kern="100">
                          <a:effectLst/>
                        </a:rPr>
                        <a:t>date</a:t>
                      </a:r>
                      <a:r>
                        <a:rPr lang="zh-CN" sz="1200" kern="100">
                          <a:effectLst/>
                        </a:rPr>
                        <a:t>的</a:t>
                      </a:r>
                      <a:r>
                        <a:rPr lang="en-US" sz="1200" kern="100">
                          <a:effectLst/>
                        </a:rPr>
                        <a:t>UNIX</a:t>
                      </a:r>
                      <a:r>
                        <a:rPr lang="zh-CN" sz="1200" kern="100">
                          <a:effectLst/>
                        </a:rPr>
                        <a:t>时间戳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5071778"/>
                  </a:ext>
                </a:extLst>
              </a:tr>
              <a:tr h="61909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YEAR(d)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MONTH(d)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WEEK(d)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DAY(d)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HOUR(d)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MINUTE(d)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SECOND(d)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返回指定日期的年份、月份、星期、日、时、分和秒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4846664"/>
                  </a:ext>
                </a:extLst>
              </a:tr>
              <a:tr h="2972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DATE_FORMAT(d,format)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按</a:t>
                      </a:r>
                      <a:r>
                        <a:rPr lang="en-US" sz="1200" kern="100">
                          <a:effectLst/>
                        </a:rPr>
                        <a:t>format</a:t>
                      </a:r>
                      <a:r>
                        <a:rPr lang="zh-CN" sz="1200" kern="100">
                          <a:effectLst/>
                        </a:rPr>
                        <a:t>指定的格式显示日期</a:t>
                      </a:r>
                      <a:r>
                        <a:rPr lang="en-US" sz="1200" kern="100">
                          <a:effectLst/>
                        </a:rPr>
                        <a:t>d</a:t>
                      </a:r>
                      <a:r>
                        <a:rPr lang="zh-CN" sz="1200" kern="100">
                          <a:effectLst/>
                        </a:rPr>
                        <a:t>的值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5130713"/>
                  </a:ext>
                </a:extLst>
              </a:tr>
              <a:tr h="61909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ADDDATE(date,INTERVAL expr unit)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SUBDATE(date,INTERVAL expr unit)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获取一个日期或时间值加上一个时间间隔的时间值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6155"/>
                  </a:ext>
                </a:extLst>
              </a:tr>
              <a:tr h="2972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TIME_TO_SEC(d),SEC_TO_TIME(d)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获取将“</a:t>
                      </a:r>
                      <a:r>
                        <a:rPr lang="en-US" sz="1200" kern="100" dirty="0">
                          <a:effectLst/>
                        </a:rPr>
                        <a:t>HH:MM:SS”</a:t>
                      </a:r>
                      <a:r>
                        <a:rPr lang="zh-CN" sz="1200" kern="100" dirty="0">
                          <a:effectLst/>
                        </a:rPr>
                        <a:t>格式的时间换算为秒，或将秒数换算为</a:t>
                      </a:r>
                      <a:r>
                        <a:rPr lang="en-US" sz="1200" kern="100" dirty="0">
                          <a:effectLst/>
                        </a:rPr>
                        <a:t>“HH:MM:SS”</a:t>
                      </a:r>
                      <a:r>
                        <a:rPr lang="zh-CN" sz="1200" kern="100" dirty="0">
                          <a:effectLst/>
                        </a:rPr>
                        <a:t>格式的值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5144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6290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情境引入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使用和管理</a:t>
            </a:r>
            <a:r>
              <a:rPr lang="en-US" altLang="zh-CN" sz="2000" dirty="0"/>
              <a:t>MySQL</a:t>
            </a:r>
            <a:r>
              <a:rPr lang="zh-CN" altLang="en-US" sz="2000" dirty="0"/>
              <a:t>数据库时可以借助于各种便捷的图形化用户界面工具（如</a:t>
            </a:r>
            <a:r>
              <a:rPr lang="en-US" altLang="zh-CN" sz="2000" dirty="0" err="1"/>
              <a:t>Navicat</a:t>
            </a:r>
            <a:r>
              <a:rPr lang="zh-CN" altLang="en-US" sz="2000" dirty="0"/>
              <a:t>），但各种功能的实现基础是基于结构化查询语言（</a:t>
            </a:r>
            <a:r>
              <a:rPr lang="en-US" altLang="zh-CN" sz="2000" dirty="0"/>
              <a:t>Structured Query Language</a:t>
            </a:r>
            <a:r>
              <a:rPr lang="zh-CN" altLang="en-US" sz="2000" dirty="0"/>
              <a:t>，</a:t>
            </a:r>
            <a:r>
              <a:rPr lang="en-US" altLang="zh-CN" sz="2000" dirty="0"/>
              <a:t>SQL</a:t>
            </a:r>
            <a:r>
              <a:rPr lang="zh-CN" altLang="en-US" sz="2000" dirty="0"/>
              <a:t>）。</a:t>
            </a:r>
            <a:r>
              <a:rPr lang="en-US" altLang="zh-CN" sz="2000" dirty="0"/>
              <a:t>SQL</a:t>
            </a:r>
            <a:r>
              <a:rPr lang="zh-CN" altLang="en-US" sz="2000" dirty="0"/>
              <a:t>是目前主流的关系型数据库上执行数据操作、数据检索以及数据库维护所需要的标准语言，本次务围绕</a:t>
            </a:r>
            <a:r>
              <a:rPr lang="en-US" altLang="zh-CN" sz="2000" dirty="0"/>
              <a:t>SQL</a:t>
            </a:r>
            <a:r>
              <a:rPr lang="zh-CN" altLang="en-US" sz="2000" dirty="0"/>
              <a:t>中的常量与变量、表达式、运算符、常用函数，深入学习和运用</a:t>
            </a:r>
            <a:r>
              <a:rPr lang="en-US" altLang="zh-CN" sz="2000" dirty="0"/>
              <a:t>MySQL</a:t>
            </a:r>
            <a:r>
              <a:rPr lang="zh-CN" altLang="en-US" sz="2000" dirty="0"/>
              <a:t>数据库编程基础知识</a:t>
            </a:r>
            <a:r>
              <a:rPr lang="zh-CN" altLang="en-US" sz="2000" dirty="0" smtClean="0"/>
              <a:t>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b="1" dirty="0"/>
              <a:t>4.	</a:t>
            </a:r>
            <a:r>
              <a:rPr lang="zh-CN" altLang="en-US" sz="1800" b="1" dirty="0"/>
              <a:t>条件判断函数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1800" dirty="0"/>
              <a:t>条件判断函数又称为流程控制函数，也是</a:t>
            </a:r>
            <a:r>
              <a:rPr lang="en-US" altLang="zh-CN" sz="1800" dirty="0"/>
              <a:t>MySQL</a:t>
            </a:r>
            <a:r>
              <a:rPr lang="zh-CN" altLang="en-US" sz="1800" dirty="0"/>
              <a:t>中使用较多的一种函数。用户可以使用这类函数在</a:t>
            </a:r>
            <a:r>
              <a:rPr lang="en-US" altLang="zh-CN" sz="1800" dirty="0"/>
              <a:t>SQL</a:t>
            </a:r>
            <a:r>
              <a:rPr lang="zh-CN" altLang="en-US" sz="1800" dirty="0"/>
              <a:t>语句中实现条件选择。表列出了</a:t>
            </a:r>
            <a:r>
              <a:rPr lang="en-US" altLang="zh-CN" sz="1800" dirty="0"/>
              <a:t>MySQL</a:t>
            </a:r>
            <a:r>
              <a:rPr lang="zh-CN" altLang="en-US" sz="1800" dirty="0"/>
              <a:t>中与条件选择相关的函数及其功能</a:t>
            </a:r>
            <a:r>
              <a:rPr lang="zh-CN" altLang="en-US" sz="1800" b="1" dirty="0"/>
              <a:t>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523402"/>
              </p:ext>
            </p:extLst>
          </p:nvPr>
        </p:nvGraphicFramePr>
        <p:xfrm>
          <a:off x="708249" y="2429128"/>
          <a:ext cx="10515600" cy="1737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84123">
                  <a:extLst>
                    <a:ext uri="{9D8B030D-6E8A-4147-A177-3AD203B41FA5}">
                      <a16:colId xmlns:a16="http://schemas.microsoft.com/office/drawing/2014/main" val="3662303394"/>
                    </a:ext>
                  </a:extLst>
                </a:gridCol>
                <a:gridCol w="4231477">
                  <a:extLst>
                    <a:ext uri="{9D8B030D-6E8A-4147-A177-3AD203B41FA5}">
                      <a16:colId xmlns:a16="http://schemas.microsoft.com/office/drawing/2014/main" val="1849316944"/>
                    </a:ext>
                  </a:extLst>
                </a:gridCol>
              </a:tblGrid>
              <a:tr h="34748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函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1635784"/>
                  </a:ext>
                </a:extLst>
              </a:tr>
              <a:tr h="34748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IF(expr,v1,v2)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如果</a:t>
                      </a:r>
                      <a:r>
                        <a:rPr lang="en-US" sz="1200" kern="100">
                          <a:effectLst/>
                        </a:rPr>
                        <a:t>expr</a:t>
                      </a:r>
                      <a:r>
                        <a:rPr lang="zh-CN" sz="1200" kern="100">
                          <a:effectLst/>
                        </a:rPr>
                        <a:t>为真，返回</a:t>
                      </a:r>
                      <a:r>
                        <a:rPr lang="en-US" sz="1200" kern="100">
                          <a:effectLst/>
                        </a:rPr>
                        <a:t>v1</a:t>
                      </a:r>
                      <a:r>
                        <a:rPr lang="zh-CN" sz="1200" kern="100">
                          <a:effectLst/>
                        </a:rPr>
                        <a:t>，否则返回</a:t>
                      </a:r>
                      <a:r>
                        <a:rPr lang="en-US" sz="1200" kern="100">
                          <a:effectLst/>
                        </a:rPr>
                        <a:t>v2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4053415"/>
                  </a:ext>
                </a:extLst>
              </a:tr>
              <a:tr h="34748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IFNULL(v1,v2)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如果</a:t>
                      </a:r>
                      <a:r>
                        <a:rPr lang="en-US" sz="1200" kern="100">
                          <a:effectLst/>
                        </a:rPr>
                        <a:t>v1</a:t>
                      </a:r>
                      <a:r>
                        <a:rPr lang="zh-CN" sz="1200" kern="100">
                          <a:effectLst/>
                        </a:rPr>
                        <a:t>不为</a:t>
                      </a:r>
                      <a:r>
                        <a:rPr lang="en-US" sz="1200" kern="100">
                          <a:effectLst/>
                        </a:rPr>
                        <a:t>NULL</a:t>
                      </a:r>
                      <a:r>
                        <a:rPr lang="zh-CN" sz="1200" kern="100">
                          <a:effectLst/>
                        </a:rPr>
                        <a:t>，返回</a:t>
                      </a:r>
                      <a:r>
                        <a:rPr lang="en-US" sz="1200" kern="100">
                          <a:effectLst/>
                        </a:rPr>
                        <a:t>v1</a:t>
                      </a:r>
                      <a:r>
                        <a:rPr lang="zh-CN" sz="1200" kern="100">
                          <a:effectLst/>
                        </a:rPr>
                        <a:t>，否则返回</a:t>
                      </a:r>
                      <a:r>
                        <a:rPr lang="en-US" sz="1200" kern="100">
                          <a:effectLst/>
                        </a:rPr>
                        <a:t>v2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2398800"/>
                  </a:ext>
                </a:extLst>
              </a:tr>
              <a:tr h="34748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CASE WHEN expr1 THEN r1 [WHEN expr2 THEN r2] [ELSE rn] END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根据条件将数据分为几个档次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3806196"/>
                  </a:ext>
                </a:extLst>
              </a:tr>
              <a:tr h="34748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CASE expr WHEN v1 THEN r1 [WHEN v2 THEN r2] [ELSE rn] END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根据条件将数据分为几个档次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1754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65801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b="1" dirty="0"/>
              <a:t>5.	JSON</a:t>
            </a:r>
            <a:r>
              <a:rPr lang="zh-CN" altLang="en-US" sz="1800" b="1" dirty="0"/>
              <a:t>函数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1800" dirty="0"/>
              <a:t>从</a:t>
            </a:r>
            <a:r>
              <a:rPr lang="en-US" altLang="zh-CN" sz="1800" dirty="0"/>
              <a:t>MySQL 5.7.8</a:t>
            </a:r>
            <a:r>
              <a:rPr lang="zh-CN" altLang="en-US" sz="1800" dirty="0"/>
              <a:t>起，开始支持</a:t>
            </a:r>
            <a:r>
              <a:rPr lang="en-US" altLang="zh-CN" sz="1800" dirty="0"/>
              <a:t>JSON</a:t>
            </a:r>
            <a:r>
              <a:rPr lang="zh-CN" altLang="en-US" sz="1800" dirty="0"/>
              <a:t>数据类型。</a:t>
            </a:r>
            <a:r>
              <a:rPr lang="en-US" altLang="zh-CN" sz="1800" dirty="0"/>
              <a:t>JSON</a:t>
            </a:r>
            <a:r>
              <a:rPr lang="zh-CN" altLang="en-US" sz="1800" dirty="0"/>
              <a:t>函数就是用于处理</a:t>
            </a:r>
            <a:r>
              <a:rPr lang="en-US" altLang="zh-CN" sz="1800" dirty="0"/>
              <a:t>JSON</a:t>
            </a:r>
            <a:r>
              <a:rPr lang="zh-CN" altLang="en-US" sz="1800" dirty="0"/>
              <a:t>类型的数据，表列出了</a:t>
            </a:r>
            <a:r>
              <a:rPr lang="en-US" altLang="zh-CN" sz="1800" dirty="0"/>
              <a:t>MySQL</a:t>
            </a:r>
            <a:r>
              <a:rPr lang="zh-CN" altLang="en-US" sz="1800" dirty="0"/>
              <a:t>支持的</a:t>
            </a:r>
            <a:r>
              <a:rPr lang="en-US" altLang="zh-CN" sz="1800" dirty="0"/>
              <a:t>JSON</a:t>
            </a:r>
            <a:r>
              <a:rPr lang="zh-CN" altLang="en-US" sz="1800" dirty="0"/>
              <a:t>函数及其功能。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023905"/>
              </p:ext>
            </p:extLst>
          </p:nvPr>
        </p:nvGraphicFramePr>
        <p:xfrm>
          <a:off x="734683" y="2310516"/>
          <a:ext cx="10515600" cy="2563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92061">
                  <a:extLst>
                    <a:ext uri="{9D8B030D-6E8A-4147-A177-3AD203B41FA5}">
                      <a16:colId xmlns:a16="http://schemas.microsoft.com/office/drawing/2014/main" val="3059050799"/>
                    </a:ext>
                  </a:extLst>
                </a:gridCol>
                <a:gridCol w="5823539">
                  <a:extLst>
                    <a:ext uri="{9D8B030D-6E8A-4147-A177-3AD203B41FA5}">
                      <a16:colId xmlns:a16="http://schemas.microsoft.com/office/drawing/2014/main" val="1571814595"/>
                    </a:ext>
                  </a:extLst>
                </a:gridCol>
              </a:tblGrid>
              <a:tr h="32042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函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6576366"/>
                  </a:ext>
                </a:extLst>
              </a:tr>
              <a:tr h="32042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JSON_ARRAY()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创建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数组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3338861"/>
                  </a:ext>
                </a:extLst>
              </a:tr>
              <a:tr h="32042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JSON_OBJECT()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创建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对象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8933763"/>
                  </a:ext>
                </a:extLst>
              </a:tr>
              <a:tr h="32042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JSON_ARRAY_APPEND()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向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数组中追加数据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6424444"/>
                  </a:ext>
                </a:extLst>
              </a:tr>
              <a:tr h="32042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JSON_SET()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修改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对象中的数据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2089672"/>
                  </a:ext>
                </a:extLst>
              </a:tr>
              <a:tr h="32042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JSON_REMOVE()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删除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数组和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对象中的数据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71365"/>
                  </a:ext>
                </a:extLst>
              </a:tr>
              <a:tr h="32042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JSON_EXTRACT()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数组中</a:t>
                      </a:r>
                      <a:r>
                        <a:rPr lang="en-US" sz="1200" kern="100">
                          <a:effectLst/>
                        </a:rPr>
                        <a:t>KEY</a:t>
                      </a:r>
                      <a:r>
                        <a:rPr lang="zh-CN" sz="1200" kern="100">
                          <a:effectLst/>
                        </a:rPr>
                        <a:t>所对应的数据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6580035"/>
                  </a:ext>
                </a:extLst>
              </a:tr>
              <a:tr h="32042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JSON_SEARCH()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返回</a:t>
                      </a:r>
                      <a:r>
                        <a:rPr lang="en-US" sz="1200" kern="100" dirty="0">
                          <a:effectLst/>
                        </a:rPr>
                        <a:t>JSON</a:t>
                      </a:r>
                      <a:r>
                        <a:rPr lang="zh-CN" sz="1200" kern="100" dirty="0">
                          <a:effectLst/>
                        </a:rPr>
                        <a:t>数组中给定数据的路径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6740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8117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b="1" dirty="0"/>
              <a:t>6.	</a:t>
            </a:r>
            <a:r>
              <a:rPr lang="zh-CN" altLang="en-US" sz="1800" b="1" dirty="0"/>
              <a:t>其他函数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dirty="0"/>
              <a:t>MySQL</a:t>
            </a:r>
            <a:r>
              <a:rPr lang="zh-CN" altLang="en-US" sz="1800" dirty="0"/>
              <a:t>提供的函数非常丰富，除前面介绍的数值函数、字符串函数、日期与时间函数、条件判断函数外，还有很多其他功能的函数。列出了其他常用函数及其功能。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874821"/>
              </p:ext>
            </p:extLst>
          </p:nvPr>
        </p:nvGraphicFramePr>
        <p:xfrm>
          <a:off x="828992" y="2474417"/>
          <a:ext cx="10515600" cy="25030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46742">
                  <a:extLst>
                    <a:ext uri="{9D8B030D-6E8A-4147-A177-3AD203B41FA5}">
                      <a16:colId xmlns:a16="http://schemas.microsoft.com/office/drawing/2014/main" val="3455890327"/>
                    </a:ext>
                  </a:extLst>
                </a:gridCol>
                <a:gridCol w="5768858">
                  <a:extLst>
                    <a:ext uri="{9D8B030D-6E8A-4147-A177-3AD203B41FA5}">
                      <a16:colId xmlns:a16="http://schemas.microsoft.com/office/drawing/2014/main" val="612904353"/>
                    </a:ext>
                  </a:extLst>
                </a:gridCol>
              </a:tblGrid>
              <a:tr h="3128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函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9696388"/>
                  </a:ext>
                </a:extLst>
              </a:tr>
              <a:tr h="3128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DATABASE()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返回当前数据库名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1271045"/>
                  </a:ext>
                </a:extLst>
              </a:tr>
              <a:tr h="3128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VERSION()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返回当前数据库版本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8029069"/>
                  </a:ext>
                </a:extLst>
              </a:tr>
              <a:tr h="3128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USER()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返回当前登录用户名和主机名的组合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3484716"/>
                  </a:ext>
                </a:extLst>
              </a:tr>
              <a:tr h="3128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MD5(str)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返回字符串</a:t>
                      </a:r>
                      <a:r>
                        <a:rPr lang="en-US" sz="1200" kern="100">
                          <a:effectLst/>
                        </a:rPr>
                        <a:t>str</a:t>
                      </a:r>
                      <a:r>
                        <a:rPr lang="zh-CN" sz="1200" kern="100">
                          <a:effectLst/>
                        </a:rPr>
                        <a:t>的</a:t>
                      </a:r>
                      <a:r>
                        <a:rPr lang="en-US" sz="1200" kern="100">
                          <a:effectLst/>
                        </a:rPr>
                        <a:t>MD5</a:t>
                      </a:r>
                      <a:r>
                        <a:rPr lang="zh-CN" sz="1200" kern="100">
                          <a:effectLst/>
                        </a:rPr>
                        <a:t>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52424"/>
                  </a:ext>
                </a:extLst>
              </a:tr>
              <a:tr h="3128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PASSWORD(str)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返回字符串</a:t>
                      </a:r>
                      <a:r>
                        <a:rPr lang="en-US" sz="1200" kern="100">
                          <a:effectLst/>
                        </a:rPr>
                        <a:t>str</a:t>
                      </a:r>
                      <a:r>
                        <a:rPr lang="zh-CN" sz="1200" kern="100">
                          <a:effectLst/>
                        </a:rPr>
                        <a:t>的加密版本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7274709"/>
                  </a:ext>
                </a:extLst>
              </a:tr>
              <a:tr h="3128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CONV(val,from_base,to_base)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不同进制之间相互转换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5124279"/>
                  </a:ext>
                </a:extLst>
              </a:tr>
              <a:tr h="3128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INET_ATON(IP)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INET_NTOA(val)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IP</a:t>
                      </a:r>
                      <a:r>
                        <a:rPr lang="zh-CN" sz="1200" kern="100" dirty="0">
                          <a:effectLst/>
                        </a:rPr>
                        <a:t>和数字之间相互转换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585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0129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9910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数值函数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判断函数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其他函数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61118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数值函数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语句，分别求大于数值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-2.45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的最小整数，小于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-2.45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的最大整数及其绝对值。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ABS(x)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的返回值是数值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的绝对值。正数的绝对值是其本身，负数的绝对值是其相反数。函数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CEIL(x)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的返回值是大于数值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的最小整数值，函数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FLOOR(x)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的返回值是小于数值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的最大整数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CEIL(-2.45),FLOOR(-2.45), ABS(-2.45);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691197" y="3622040"/>
            <a:ext cx="8366539" cy="198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879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数值函数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RAND()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获取随机数。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RAND()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的返回值是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内的小数，并且每次的运行结果都不同。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RAND(),RAND(),RAND();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378284"/>
            <a:ext cx="8556808" cy="167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1169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数值函数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ROUND(x)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ROUND(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x,y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对数值进行四舍五入操作。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ROUND()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的作用是对数值执行四舍五入操作，当函数格式为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ROUND(x)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时，返回值为整数；当函数格式为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ROUND(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x,y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时，对数值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进行四舍五入并保留小数点后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ROUND(100.222),ROUND(100.777),ROUND(100.222,2),ROUND(100.777,2);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725215" y="3767423"/>
            <a:ext cx="9591978" cy="188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874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数值函数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TRUNCATE(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x,y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ROUND(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x,y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分别截取数值。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TRUNCATE(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x,y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的作用是对数值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进行截取，保留小数点后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位。其与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ROUND()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函数的区别是，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ROUND()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函数在截取值时会四舍五入；而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TRUNCATE(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x,y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函数直接截取值，并不进行四舍五入。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TRUNCATE(100.222,1),TRUNCATE(100.777,1),ROUND(100.777,1);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41262" y="3551233"/>
            <a:ext cx="9231499" cy="176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8972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LENGTH(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返回字符串长度。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17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LENGTH(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用于返回字符串的长度，数据库字符集为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utf8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，则一个汉字的占用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个字节，一个英文字符和数字占用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字节。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LENGTH('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abcdef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'),LENGTH('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字符长度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589020"/>
            <a:ext cx="8229005" cy="161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658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CHAR_LENGTH(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返回字符串中的字符个数。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18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CHAR_LENGTH(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用于返回字符串中的字符个数。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CHAR_LENGTH('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abcdef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'),CHAR_LENGTH('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字符个数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450875"/>
            <a:ext cx="8530929" cy="156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941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2-1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：常量与变量</a:t>
            </a:r>
            <a:endParaRPr lang="zh-CN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  <a:buNone/>
            </a:pPr>
            <a:endParaRPr dirty="0">
              <a:latin typeface="+mn-e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CONCAT(str1,str2…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strn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拼接字符串。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19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CONCAT(str1,str2…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可以将多个字符串拼接成为一个字符串，但如果参数中有一个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值，则返回结果都将为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CONCAT('MySQL','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'),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CONCAT('MySQL', NULL 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702050"/>
            <a:ext cx="8677578" cy="145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1494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CONCAT_WS(x,str1,str2…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strn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拼接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字符串。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CONCAT_WS(x,str1,str2…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CONCAT(str1,str2…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的特殊形式，作用是以第一个参数为分隔符，连接后面的多个字符串。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CONCAT_WS('_', 'MySQL','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'),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CONCAT_WS('_', 'MySQL', NULL 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 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 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861435"/>
            <a:ext cx="10627148" cy="162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71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str,x,y,instr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把字符串“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数据库考试取消”从第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个字符开始后面的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个字符替换为字符串“成绩”。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INSERT('MySQL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数据库考试取消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',9,2,'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503898"/>
            <a:ext cx="9014008" cy="130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7464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REPLACE(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str,a,b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把字符串“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中的子串“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替换为字符串“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REPLACE(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str,a,b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也可以替换字符串，作用是使用字符串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替换字符串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中的子串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REPLACE('MySQL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数据库学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MySQL','MySQL','Java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675262" y="3459130"/>
            <a:ext cx="10357923" cy="184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071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语句，分别使用函数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LOWER(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UPPER(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把字符串转换为小写字母和大写字母。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LOWER(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用于将字符串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中的字母全部转换为小写字母，函数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UPPER(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用于将字符串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中的字母全部转换为大写字母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LOWER('MySQL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'),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UPPER('MySQL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5" y="3673474"/>
            <a:ext cx="9574947" cy="166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902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语句，分别使用函数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LEFT(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str,x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RIGHT(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str,x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获取字符串左边和右边的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LEFT(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str,x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用于获取字符串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中最左边的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个字符，函数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RIGHT(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str,x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用于获取字符串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中最右边的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LEFT('MySQL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',3),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RIGHT('MySQL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',3);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69" y="3624876"/>
            <a:ext cx="8938201" cy="155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773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SUBSTRING(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str,x,y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获取字符串从第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个字符开始，后面的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SUBSTRING(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str,x,y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用于获取字符串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位置开始，后面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个字符长度的子串。该函数常用于在给定字符串中提取子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串。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SUBSTRING('MySQL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',6,3);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13" y="3600450"/>
            <a:ext cx="8111242" cy="174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928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语句，使用字符*分别对字符串左右两边进行填充，直到字符串达到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个或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个字符长度。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26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6619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LPAD(str1,n,str2)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的作用是使用字符串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对字符串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最左边进行填充，直到字符串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总长度达到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个字符长度。如果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的字符长度大于或等于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，则不填充。函数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RPAD(str1,n,str2)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的作用是使用字符串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对字符串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最右边进行填充，直到字符串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总长度达到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长度。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LPAD('MySQL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',5,'*'),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LPAD('MySQL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',10,'*'),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RPAD('MySQL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',5,'*'),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RPAD('MySQL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',10,'*');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1" y="4151192"/>
            <a:ext cx="10484887" cy="161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470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语句，验证函数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LTRIM(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RTRIM(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的应用。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27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LTRIM(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用于删除字符串左侧的空格字符，函数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RTRIM(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用于删除字符串右侧的空格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CONCAT('ab',' cd ','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ef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AS str1, CONCAT('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ab',LTRIM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 cd '),'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ef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AS str2, CONCAT('ab',' cd ','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ef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AS str3, CONCAT('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ab',RTRIM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 cd '),'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ef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AS str4;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" y="3883025"/>
            <a:ext cx="10044940" cy="14826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5332" y="5386942"/>
            <a:ext cx="102606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8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上述语句中，字符串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“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cd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两侧各有一个空格。在语句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CONCAT('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ab',LTRIM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(' cd '),'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ef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') AS str2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中，函数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LTRIM(' cd ')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将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cd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左侧的空格删除了，所以语句执行结果为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abcd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 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ef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；在语句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CONCAT('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ab',RTRIM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(' cd '),'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ef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') AS str4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中，函数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RTRIM(' cd ')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将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cd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右侧的空格删除了，所以语句执行结果为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ab 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cdef</a:t>
            </a:r>
            <a:r>
              <a:rPr lang="zh-CN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575427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语句，验证函数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TRIM(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的应用。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28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TRIM(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用于删除字符串开头和结尾的空格，另外，它还可以删除字符串两侧的指定字符。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CONCAT('ab',' cd ','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ef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AS str1, </a:t>
            </a: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CONCAT('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ab',TRIM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 cd '),'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ef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AS str2, </a:t>
            </a: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TRIM('a' from 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aabacaa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AS str3;</a:t>
            </a:r>
          </a:p>
        </p:txBody>
      </p:sp>
      <p:sp>
        <p:nvSpPr>
          <p:cNvPr id="8" name="矩形 7"/>
          <p:cNvSpPr/>
          <p:nvPr/>
        </p:nvSpPr>
        <p:spPr>
          <a:xfrm>
            <a:off x="755332" y="5386942"/>
            <a:ext cx="102606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8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在语句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CONCAT('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ab',TRIM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(' cd '),'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ef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') AS str2</a:t>
            </a:r>
            <a:r>
              <a:rPr lang="zh-CN" altLang="en-US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中，函数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TRIM(' cd ')</a:t>
            </a:r>
            <a:r>
              <a:rPr lang="zh-CN" altLang="en-US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将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cd</a:t>
            </a:r>
            <a:r>
              <a:rPr lang="zh-CN" altLang="en-US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两侧的空格全部删除了，所以合并字符串的结果为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abcdef</a:t>
            </a:r>
            <a:r>
              <a:rPr lang="zh-CN" altLang="en-US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；在语句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TRIM('a' from '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aabacaa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') AS str3</a:t>
            </a:r>
            <a:r>
              <a:rPr lang="zh-CN" altLang="en-US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中，函数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TRIM('a' from '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aabacaa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')</a:t>
            </a:r>
            <a:r>
              <a:rPr lang="zh-CN" altLang="en-US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将字符串</a:t>
            </a:r>
            <a:r>
              <a:rPr lang="en-US" altLang="zh-CN" sz="1400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aabacaa</a:t>
            </a:r>
            <a:r>
              <a:rPr lang="zh-CN" altLang="en-US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两侧的指定字符</a:t>
            </a:r>
            <a:r>
              <a:rPr lang="en-US" altLang="zh-CN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</a:t>
            </a:r>
            <a:r>
              <a:rPr lang="zh-CN" altLang="en-US" sz="14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全部删除了。</a:t>
            </a:r>
            <a:endParaRPr lang="zh-CN" altLang="zh-CN" sz="14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" y="3840448"/>
            <a:ext cx="9354826" cy="128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589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5670550"/>
          </a:xfrm>
        </p:spPr>
        <p:txBody>
          <a:bodyPr>
            <a:normAutofit fontScale="85000" lnSpcReduction="20000"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</a:t>
            </a:r>
            <a:r>
              <a:rPr lang="zh-CN" altLang="en-US" b="1" dirty="0" smtClean="0">
                <a:solidFill>
                  <a:srgbClr val="00B0F0"/>
                </a:solidFill>
              </a:rPr>
              <a:t>、常量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 smtClean="0"/>
              <a:t>常量</a:t>
            </a:r>
            <a:r>
              <a:rPr lang="zh-CN" altLang="en-US" sz="2000" dirty="0"/>
              <a:t>也称为文字值或标量值，是表示一个特定数据值的符号，常量在程序运行过程中是指不变的量，常量的格式取决于它所表示的值的数据类型。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根据常量的不同类型， </a:t>
            </a:r>
            <a:r>
              <a:rPr lang="en-US" altLang="zh-CN" sz="2000" dirty="0"/>
              <a:t>SQL </a:t>
            </a:r>
            <a:r>
              <a:rPr lang="zh-CN" altLang="en-US" sz="2000" dirty="0"/>
              <a:t>的常量分为数字常量、字符串常量、日期和时间常量以及符号常量等。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1.	</a:t>
            </a:r>
            <a:r>
              <a:rPr lang="zh-CN" altLang="en-US" sz="2000" b="1" dirty="0"/>
              <a:t>字符串常量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字符型常量是用半角的单引号、双引号或方括号等定界符括起来的一串字符。字符型常量又称字符串，可由文字或符号构成，包括大小写的英文字母、数字、空格以及汉字等。某个字符串所含字符的个数称为该字符串的长度。符串最大长度为</a:t>
            </a:r>
            <a:r>
              <a:rPr lang="en-US" altLang="zh-CN" sz="2000" dirty="0"/>
              <a:t>254</a:t>
            </a:r>
            <a:r>
              <a:rPr lang="zh-CN" altLang="en-US" sz="2000" dirty="0"/>
              <a:t>个字节。例如：“中国我爱你”、‘</a:t>
            </a:r>
            <a:r>
              <a:rPr lang="en-US" altLang="zh-CN" sz="2000" dirty="0"/>
              <a:t>12345’</a:t>
            </a:r>
            <a:r>
              <a:rPr lang="zh-CN" altLang="en-US" sz="2000" dirty="0"/>
              <a:t>、</a:t>
            </a:r>
            <a:r>
              <a:rPr lang="en-US" altLang="zh-CN" sz="2000" dirty="0"/>
              <a:t>[</a:t>
            </a:r>
            <a:r>
              <a:rPr lang="en-US" altLang="zh-CN" sz="2000" dirty="0" err="1"/>
              <a:t>liziwx</a:t>
            </a:r>
            <a:r>
              <a:rPr lang="en-US" altLang="zh-CN" sz="2000" dirty="0"/>
              <a:t>]</a:t>
            </a:r>
            <a:r>
              <a:rPr lang="zh-CN" altLang="en-US" sz="2000" dirty="0"/>
              <a:t>等。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2.	</a:t>
            </a:r>
            <a:r>
              <a:rPr lang="zh-CN" altLang="en-US" sz="2000" b="1" dirty="0"/>
              <a:t>数值常量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用整数、小数、科学计数法表示的常量称为数值型常量（常数），例如：</a:t>
            </a:r>
            <a:r>
              <a:rPr lang="en-US" altLang="zh-CN" sz="2000" dirty="0"/>
              <a:t>1234</a:t>
            </a:r>
            <a:r>
              <a:rPr lang="zh-CN" altLang="en-US" sz="2000" dirty="0"/>
              <a:t>、</a:t>
            </a:r>
            <a:r>
              <a:rPr lang="en-US" altLang="zh-CN" sz="2000" dirty="0"/>
              <a:t>555.33</a:t>
            </a:r>
            <a:r>
              <a:rPr lang="zh-CN" altLang="en-US" sz="2000" dirty="0"/>
              <a:t>、</a:t>
            </a:r>
            <a:r>
              <a:rPr lang="en-US" altLang="zh-CN" sz="2000" dirty="0"/>
              <a:t>4.5E</a:t>
            </a:r>
            <a:r>
              <a:rPr lang="zh-CN" altLang="en-US" sz="2000" dirty="0"/>
              <a:t>等。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3.	</a:t>
            </a:r>
            <a:r>
              <a:rPr lang="zh-CN" altLang="en-US" sz="2000" b="1" dirty="0"/>
              <a:t>十六进制常量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一个十六进制值通常指定为一个字符串常量，每对十六进制数字被转换为一个字符，其最前面有一个大写字母“</a:t>
            </a:r>
            <a:r>
              <a:rPr lang="en-US" altLang="zh-CN" sz="2000" dirty="0"/>
              <a:t>X”</a:t>
            </a:r>
            <a:r>
              <a:rPr lang="zh-CN" altLang="en-US" sz="2000" dirty="0"/>
              <a:t>或小写字“</a:t>
            </a:r>
            <a:r>
              <a:rPr lang="en-US" altLang="zh-CN" sz="2000" dirty="0"/>
              <a:t>x”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语句，验证函数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REPEAT(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str,n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的应用。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29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REPEAT(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str,n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次的结果。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REPEAT('*.',10);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64057" y="3891915"/>
            <a:ext cx="8845769" cy="178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6100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语句，验证函数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LOCATE(str1,str)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的应用。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LOCATE(str1,str)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返回子串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中的开始位置，返回值的最小值为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，如果字符串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中不包含字符串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，则返回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LOCATE('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abc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ababcabd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'),LOCATE('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efg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ababcabd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17" y="3670213"/>
            <a:ext cx="9329115" cy="166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5978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字符串函数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语句，验证函数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REVERSE(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的应用。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REVERSE(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返回将字符串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中字符倒序排列后的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结果。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REVERSE('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abcdefg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65" y="3252251"/>
            <a:ext cx="8273079" cy="17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971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——1.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获取当前日期、时间及时间戳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CURDATE()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获取当前日期，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CURTIME()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获取当前时间，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NOW()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获取当前日期和时间。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CURDATE()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返回包含年月日的当前日期，函数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CURTIME()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HH:MM:SS”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格式的当前时间，函数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NOW()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返回当前日期和时间（同时包含年月日和时分秒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CURDATE(),CURTIME(),NOW();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3" name="图片 12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699168"/>
            <a:ext cx="8522303" cy="165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504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——1.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获取当前日期、时间及时间戳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UNIX_TIMESTAMP(date)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UNIX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格式的当前日期和时间。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UNIX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时间戳是从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1970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UTC/GMT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的午夜）开始到当前时间所经过的秒数（不考虑闰秒）。一分钟表示为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UNIX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时间戳为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秒，一小时表示为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UNIX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时间戳为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3600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秒，一天表示为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UNIX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时间戳为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86400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秒。函数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UNIX_TIMESTAMP(date)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返回日期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UNIX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时间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戳。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NOW(),UNIX_TIMESTAMP(NOW());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80399" y="3850382"/>
            <a:ext cx="8061676" cy="182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1106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——1.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获取当前日期、时间及时间戳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语句，获取年份、月份、星期、日、时、分和秒。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提供多个函数分别用于获取参数的年份、月份、星期、日、时、分和秒，这几个函数分别是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YEAR(d)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MONTH(d)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WEEK(d)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DAY(d)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HOUR(d)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MINUTE(d)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SECOND(d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NOW(),YEAR(NOW()),MONTH(NOW()),WEEK(NOW()),DAY(NOW()), HOUR(NOW()),MINUTE(NOW()),SECOND(NOW());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3" name="图片 12"/>
          <p:cNvPicPr/>
          <p:nvPr/>
        </p:nvPicPr>
        <p:blipFill>
          <a:blip r:embed="rId5"/>
          <a:stretch>
            <a:fillRect/>
          </a:stretch>
        </p:blipFill>
        <p:spPr>
          <a:xfrm>
            <a:off x="677527" y="3779580"/>
            <a:ext cx="10105492" cy="166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308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913524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——2. 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格式化日期和时间的函数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1800" dirty="0" smtClean="0"/>
              <a:t>函数</a:t>
            </a:r>
            <a:r>
              <a:rPr lang="en-US" altLang="zh-CN" sz="1800" dirty="0"/>
              <a:t>DATE_FORMAT(</a:t>
            </a:r>
            <a:r>
              <a:rPr lang="en-US" altLang="zh-CN" sz="1800" dirty="0" err="1"/>
              <a:t>d,format</a:t>
            </a:r>
            <a:r>
              <a:rPr lang="en-US" altLang="zh-CN" sz="1800" dirty="0"/>
              <a:t>)</a:t>
            </a:r>
            <a:r>
              <a:rPr lang="zh-CN" altLang="en-US" sz="1800" dirty="0"/>
              <a:t>按字符串</a:t>
            </a:r>
            <a:r>
              <a:rPr lang="en-US" altLang="zh-CN" sz="1800" dirty="0"/>
              <a:t>format</a:t>
            </a:r>
            <a:r>
              <a:rPr lang="zh-CN" altLang="en-US" sz="1800" dirty="0"/>
              <a:t>格式化日期</a:t>
            </a:r>
            <a:r>
              <a:rPr lang="en-US" altLang="zh-CN" sz="1800" dirty="0"/>
              <a:t>d</a:t>
            </a:r>
            <a:r>
              <a:rPr lang="zh-CN" altLang="en-US" sz="1800" dirty="0"/>
              <a:t>的值，其中的</a:t>
            </a:r>
            <a:r>
              <a:rPr lang="en-US" altLang="zh-CN" sz="1800" dirty="0"/>
              <a:t>format</a:t>
            </a:r>
            <a:r>
              <a:rPr lang="zh-CN" altLang="en-US" sz="1800" dirty="0"/>
              <a:t>格式符及其作用如表所示：</a:t>
            </a:r>
            <a:endParaRPr lang="zh-CN" altLang="en-US" sz="1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567815"/>
              </p:ext>
            </p:extLst>
          </p:nvPr>
        </p:nvGraphicFramePr>
        <p:xfrm>
          <a:off x="1519687" y="2286788"/>
          <a:ext cx="8624977" cy="38901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4449">
                  <a:extLst>
                    <a:ext uri="{9D8B030D-6E8A-4147-A177-3AD203B41FA5}">
                      <a16:colId xmlns:a16="http://schemas.microsoft.com/office/drawing/2014/main" val="2414577120"/>
                    </a:ext>
                  </a:extLst>
                </a:gridCol>
                <a:gridCol w="7030528">
                  <a:extLst>
                    <a:ext uri="{9D8B030D-6E8A-4147-A177-3AD203B41FA5}">
                      <a16:colId xmlns:a16="http://schemas.microsoft.com/office/drawing/2014/main" val="3746755519"/>
                    </a:ext>
                  </a:extLst>
                </a:gridCol>
              </a:tblGrid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参 数 值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意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义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6566003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%Y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四位数形式的年份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1368064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%y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两位数形式的年份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832235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%c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数字形式（</a:t>
                      </a:r>
                      <a:r>
                        <a:rPr lang="en-US" sz="1200" kern="100">
                          <a:effectLst/>
                        </a:rPr>
                        <a:t>0</a:t>
                      </a:r>
                      <a:r>
                        <a:rPr lang="zh-CN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12</a:t>
                      </a:r>
                      <a:r>
                        <a:rPr lang="zh-CN" sz="1200" kern="100">
                          <a:effectLst/>
                        </a:rPr>
                        <a:t>）的月份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5319324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%M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英文形式（</a:t>
                      </a:r>
                      <a:r>
                        <a:rPr lang="en-US" sz="1200" kern="100">
                          <a:effectLst/>
                        </a:rPr>
                        <a:t>January</a:t>
                      </a:r>
                      <a:r>
                        <a:rPr lang="zh-CN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December</a:t>
                      </a:r>
                      <a:r>
                        <a:rPr lang="zh-CN" sz="1200" kern="100">
                          <a:effectLst/>
                        </a:rPr>
                        <a:t>）的月份名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2689396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%m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数字形式（</a:t>
                      </a:r>
                      <a:r>
                        <a:rPr lang="en-US" sz="1200" kern="100">
                          <a:effectLst/>
                        </a:rPr>
                        <a:t>00</a:t>
                      </a:r>
                      <a:r>
                        <a:rPr lang="zh-CN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12</a:t>
                      </a:r>
                      <a:r>
                        <a:rPr lang="zh-CN" sz="1200" kern="100">
                          <a:effectLst/>
                        </a:rPr>
                        <a:t>）的月份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5061372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%W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一周中每天为周几，用英文表示（</a:t>
                      </a:r>
                      <a:r>
                        <a:rPr lang="en-US" sz="1200" kern="100">
                          <a:effectLst/>
                        </a:rPr>
                        <a:t>Sunday,Monday, …,Saturday</a:t>
                      </a:r>
                      <a:r>
                        <a:rPr lang="zh-CN" sz="1200" kern="100">
                          <a:effectLst/>
                        </a:rPr>
                        <a:t>）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337884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月中的第几天，英文后缀形式，如</a:t>
                      </a:r>
                      <a:r>
                        <a:rPr lang="en-US" sz="1200" kern="100">
                          <a:effectLst/>
                        </a:rPr>
                        <a:t>0th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1st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2nd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3rd…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3182926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两位数字表示月中的第几天，形式为</a:t>
                      </a:r>
                      <a:r>
                        <a:rPr lang="en-US" sz="1200" kern="100">
                          <a:effectLst/>
                        </a:rPr>
                        <a:t>00</a:t>
                      </a:r>
                      <a:r>
                        <a:rPr lang="zh-CN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31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5876368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%j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一年的第几日（</a:t>
                      </a:r>
                      <a:r>
                        <a:rPr lang="en-US" sz="1200" kern="100">
                          <a:effectLst/>
                        </a:rPr>
                        <a:t>001</a:t>
                      </a:r>
                      <a:r>
                        <a:rPr lang="zh-CN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366</a:t>
                      </a:r>
                      <a:r>
                        <a:rPr lang="zh-CN" sz="1200" kern="100">
                          <a:effectLst/>
                        </a:rPr>
                        <a:t>）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8635854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%H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24</a:t>
                      </a:r>
                      <a:r>
                        <a:rPr lang="zh-CN" sz="1200" kern="100">
                          <a:effectLst/>
                        </a:rPr>
                        <a:t>小时形式的小时（</a:t>
                      </a:r>
                      <a:r>
                        <a:rPr lang="en-US" sz="1200" kern="100">
                          <a:effectLst/>
                        </a:rPr>
                        <a:t>00</a:t>
                      </a:r>
                      <a:r>
                        <a:rPr lang="zh-CN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23</a:t>
                      </a:r>
                      <a:r>
                        <a:rPr lang="zh-CN" sz="1200" kern="100">
                          <a:effectLst/>
                        </a:rPr>
                        <a:t>）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0755974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%h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12</a:t>
                      </a:r>
                      <a:r>
                        <a:rPr lang="zh-CN" sz="1200" kern="100">
                          <a:effectLst/>
                        </a:rPr>
                        <a:t>小时形式的小时（</a:t>
                      </a:r>
                      <a:r>
                        <a:rPr lang="en-US" sz="1200" kern="100">
                          <a:effectLst/>
                        </a:rPr>
                        <a:t>01</a:t>
                      </a:r>
                      <a:r>
                        <a:rPr lang="zh-CN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12</a:t>
                      </a:r>
                      <a:r>
                        <a:rPr lang="zh-CN" sz="1200" kern="100">
                          <a:effectLst/>
                        </a:rPr>
                        <a:t>）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5123166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%r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12</a:t>
                      </a:r>
                      <a:r>
                        <a:rPr lang="zh-CN" sz="1200" kern="100">
                          <a:effectLst/>
                        </a:rPr>
                        <a:t>小时形式的小时，后缀为上午（</a:t>
                      </a:r>
                      <a:r>
                        <a:rPr lang="en-US" sz="1200" kern="100">
                          <a:effectLst/>
                        </a:rPr>
                        <a:t>AM</a:t>
                      </a:r>
                      <a:r>
                        <a:rPr lang="zh-CN" sz="1200" kern="100">
                          <a:effectLst/>
                        </a:rPr>
                        <a:t>）或下午（</a:t>
                      </a:r>
                      <a:r>
                        <a:rPr lang="en-US" sz="1200" kern="100">
                          <a:effectLst/>
                        </a:rPr>
                        <a:t>PM</a:t>
                      </a:r>
                      <a:r>
                        <a:rPr lang="zh-CN" sz="1200" kern="100">
                          <a:effectLst/>
                        </a:rPr>
                        <a:t>）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6439158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%i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两位数字形式的分（</a:t>
                      </a:r>
                      <a:r>
                        <a:rPr lang="en-US" sz="1200" kern="100">
                          <a:effectLst/>
                        </a:rPr>
                        <a:t>00</a:t>
                      </a:r>
                      <a:r>
                        <a:rPr lang="zh-CN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59</a:t>
                      </a:r>
                      <a:r>
                        <a:rPr lang="zh-CN" sz="1200" kern="100">
                          <a:effectLst/>
                        </a:rPr>
                        <a:t>）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5396183"/>
                  </a:ext>
                </a:extLst>
              </a:tr>
              <a:tr h="25934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%S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两位数字形式的秒（</a:t>
                      </a:r>
                      <a:r>
                        <a:rPr lang="en-US" sz="1200" kern="100" dirty="0">
                          <a:effectLst/>
                        </a:rPr>
                        <a:t>00</a:t>
                      </a:r>
                      <a:r>
                        <a:rPr lang="zh-CN" sz="1200" kern="100" dirty="0">
                          <a:effectLst/>
                        </a:rPr>
                        <a:t>～</a:t>
                      </a:r>
                      <a:r>
                        <a:rPr lang="en-US" sz="1200" kern="100" dirty="0">
                          <a:effectLst/>
                        </a:rPr>
                        <a:t>59</a:t>
                      </a:r>
                      <a:r>
                        <a:rPr lang="zh-CN" sz="1200" kern="100" dirty="0">
                          <a:effectLst/>
                        </a:rPr>
                        <a:t>）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2770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9569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——2. 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格式化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日期和时间的函数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DATE_FORMAT()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函数格式化指定的日期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DATE_FORMAT('2022-08-12 20:30:30','%y %M %D %r');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602614" y="3126125"/>
            <a:ext cx="10137273" cy="180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241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913524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——3.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计算日期和时间的函数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1800" dirty="0"/>
              <a:t>计算日期和时间的函数主要有</a:t>
            </a:r>
            <a:r>
              <a:rPr lang="en-US" altLang="zh-CN" sz="1800" dirty="0"/>
              <a:t>ADDDATE()</a:t>
            </a:r>
            <a:r>
              <a:rPr lang="zh-CN" altLang="en-US" sz="1800" dirty="0"/>
              <a:t>，</a:t>
            </a:r>
            <a:r>
              <a:rPr lang="en-US" altLang="zh-CN" sz="1800" dirty="0"/>
              <a:t>SUBDATE()</a:t>
            </a:r>
            <a:r>
              <a:rPr lang="zh-CN" altLang="en-US" sz="1800" dirty="0"/>
              <a:t>和</a:t>
            </a:r>
            <a:r>
              <a:rPr lang="en-US" altLang="zh-CN" sz="1800" dirty="0"/>
              <a:t>DATEDIFF()</a:t>
            </a:r>
            <a:r>
              <a:rPr lang="zh-CN" altLang="en-US" sz="18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/>
              <a:t>函数</a:t>
            </a:r>
            <a:r>
              <a:rPr lang="en-US" altLang="zh-CN" sz="1800" dirty="0"/>
              <a:t>ADDDATE()</a:t>
            </a:r>
            <a:r>
              <a:rPr lang="zh-CN" altLang="en-US" sz="1800" dirty="0"/>
              <a:t>与</a:t>
            </a:r>
            <a:r>
              <a:rPr lang="en-US" altLang="zh-CN" sz="1800" dirty="0"/>
              <a:t>SUBDATE()</a:t>
            </a:r>
            <a:r>
              <a:rPr lang="zh-CN" altLang="en-US" sz="1800" dirty="0"/>
              <a:t>分别用于执行日期和时间的加运算与减运算，其语法形式如下：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b="1" dirty="0">
                <a:solidFill>
                  <a:srgbClr val="FF0000"/>
                </a:solidFill>
              </a:rPr>
              <a:t>ADDDATE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date,INTERVAL</a:t>
            </a:r>
            <a:r>
              <a:rPr lang="en-US" altLang="zh-CN" sz="1800" dirty="0"/>
              <a:t> expr unit)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b="1" dirty="0">
                <a:solidFill>
                  <a:srgbClr val="FF0000"/>
                </a:solidFill>
              </a:rPr>
              <a:t>SUBDATE(</a:t>
            </a:r>
            <a:r>
              <a:rPr lang="en-US" altLang="zh-CN" sz="1800" dirty="0" err="1"/>
              <a:t>date,INTERVAL</a:t>
            </a:r>
            <a:r>
              <a:rPr lang="en-US" altLang="zh-CN" sz="1800" dirty="0"/>
              <a:t> expr unit)</a:t>
            </a:r>
          </a:p>
          <a:p>
            <a:pPr>
              <a:lnSpc>
                <a:spcPct val="100000"/>
              </a:lnSpc>
            </a:pPr>
            <a:r>
              <a:rPr lang="zh-CN" altLang="en-US" sz="1800" dirty="0"/>
              <a:t>函数</a:t>
            </a:r>
            <a:r>
              <a:rPr lang="en-US" altLang="zh-CN" sz="1800" dirty="0"/>
              <a:t>DATEDIFF()</a:t>
            </a:r>
            <a:r>
              <a:rPr lang="zh-CN" altLang="en-US" sz="1800" dirty="0"/>
              <a:t>用于计算两个日期之间相差的天数，其语法格式如下：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1800" b="1" dirty="0">
                <a:solidFill>
                  <a:srgbClr val="FF0000"/>
                </a:solidFill>
              </a:rPr>
              <a:t>DATE_FORMAT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d,format</a:t>
            </a:r>
            <a:r>
              <a:rPr lang="en-US" altLang="zh-CN" sz="1800" dirty="0"/>
              <a:t>)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1800" dirty="0"/>
              <a:t>其中日期与时间间隔类型如表所示：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523404"/>
              </p:ext>
            </p:extLst>
          </p:nvPr>
        </p:nvGraphicFramePr>
        <p:xfrm>
          <a:off x="5056444" y="3548585"/>
          <a:ext cx="6830755" cy="3309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3161">
                  <a:extLst>
                    <a:ext uri="{9D8B030D-6E8A-4147-A177-3AD203B41FA5}">
                      <a16:colId xmlns:a16="http://schemas.microsoft.com/office/drawing/2014/main" val="1449936074"/>
                    </a:ext>
                  </a:extLst>
                </a:gridCol>
                <a:gridCol w="2291555">
                  <a:extLst>
                    <a:ext uri="{9D8B030D-6E8A-4147-A177-3AD203B41FA5}">
                      <a16:colId xmlns:a16="http://schemas.microsoft.com/office/drawing/2014/main" val="990881769"/>
                    </a:ext>
                  </a:extLst>
                </a:gridCol>
                <a:gridCol w="2376039">
                  <a:extLst>
                    <a:ext uri="{9D8B030D-6E8A-4147-A177-3AD203B41FA5}">
                      <a16:colId xmlns:a16="http://schemas.microsoft.com/office/drawing/2014/main" val="2575533868"/>
                    </a:ext>
                  </a:extLst>
                </a:gridCol>
              </a:tblGrid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间隔类型值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描</a:t>
                      </a:r>
                      <a:r>
                        <a:rPr lang="en-US" sz="1200">
                          <a:effectLst/>
                        </a:rPr>
                        <a:t>  </a:t>
                      </a:r>
                      <a:r>
                        <a:rPr lang="zh-CN" sz="1200">
                          <a:effectLst/>
                        </a:rPr>
                        <a:t>述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格</a:t>
                      </a:r>
                      <a:r>
                        <a:rPr lang="en-US" sz="1200">
                          <a:effectLst/>
                        </a:rPr>
                        <a:t>  </a:t>
                      </a:r>
                      <a:r>
                        <a:rPr lang="zh-CN" sz="1200">
                          <a:effectLst/>
                        </a:rPr>
                        <a:t>式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07520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YEAR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年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YY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8401525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MONTH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月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MM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3650544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DAY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日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DD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8300819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YEAR_MONTH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年和月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YY-MM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4448785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DAY_HOUR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日和小时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DD hh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473927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DAY_MINUTE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日和分钟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DD hh:mm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180296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DAY_SECOND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日和秒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DD hh:mm:ss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0495656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HOUR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小时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hh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5922819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MINUTE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分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mm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0142792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SECOND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秒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ss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1789588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HOUR_MINUTE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小时和分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hh:mm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8270656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HOUR_SECOND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小时和秒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hh:ss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4380385"/>
                  </a:ext>
                </a:extLst>
              </a:tr>
              <a:tr h="236387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MINUTE_SECOND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分钟和秒</a:t>
                      </a:r>
                      <a:endParaRPr lang="zh-CN" sz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mm:ss</a:t>
                      </a:r>
                      <a:endParaRPr lang="zh-CN" sz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7784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69065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——3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计算日期和时间的函数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ADDDATE()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函数对日期执行加运算。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36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ADDDATE('2022-01-01',INTERVAL 2 year) as date1, ADDDATE('2022-01-01 ',INTERVAL 2 hour) as date2, ADDDATE('2022-01-01',INTERVAL '50:600' 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minute_second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as date3;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3" name="图片 12"/>
          <p:cNvPicPr/>
          <p:nvPr/>
        </p:nvPicPr>
        <p:blipFill>
          <a:blip r:embed="rId5"/>
          <a:stretch>
            <a:fillRect/>
          </a:stretch>
        </p:blipFill>
        <p:spPr>
          <a:xfrm>
            <a:off x="755332" y="3574852"/>
            <a:ext cx="10389996" cy="190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8134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5498022"/>
          </a:xfrm>
        </p:spPr>
        <p:txBody>
          <a:bodyPr>
            <a:normAutofit fontScale="85000" lnSpcReduction="10000"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</a:t>
            </a:r>
            <a:r>
              <a:rPr lang="zh-CN" altLang="en-US" b="1" dirty="0" smtClean="0">
                <a:solidFill>
                  <a:srgbClr val="00B0F0"/>
                </a:solidFill>
              </a:rPr>
              <a:t>、常量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 smtClean="0"/>
              <a:t>4</a:t>
            </a:r>
            <a:r>
              <a:rPr lang="en-US" altLang="zh-CN" sz="2000" dirty="0"/>
              <a:t>.	</a:t>
            </a:r>
            <a:r>
              <a:rPr lang="zh-CN" altLang="en-US" sz="2000" b="1" dirty="0"/>
              <a:t>日期时间常量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日期时间常量：用单引号将表示日期时间的字符串括起来构成。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日期型常量包括年、月、日，数据类型为</a:t>
            </a:r>
            <a:r>
              <a:rPr lang="en-US" altLang="zh-CN" sz="2000" dirty="0"/>
              <a:t>DATE</a:t>
            </a:r>
            <a:r>
              <a:rPr lang="zh-CN" altLang="en-US" sz="2000" dirty="0"/>
              <a:t>，表示为“</a:t>
            </a:r>
            <a:r>
              <a:rPr lang="en-US" altLang="zh-CN" sz="2000" dirty="0"/>
              <a:t>1999-06-17”</a:t>
            </a:r>
            <a:r>
              <a:rPr lang="zh-CN" altLang="en-US" sz="2000" dirty="0"/>
              <a:t>这样的值。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时间型常量包括小时数、分钟数、秒数及微秒数，数据类型为</a:t>
            </a:r>
            <a:r>
              <a:rPr lang="en-US" altLang="zh-CN" sz="2000" dirty="0"/>
              <a:t>TIME</a:t>
            </a:r>
            <a:r>
              <a:rPr lang="zh-CN" altLang="en-US" sz="2000" dirty="0"/>
              <a:t>，如“</a:t>
            </a:r>
            <a:r>
              <a:rPr lang="en-US" altLang="zh-CN" sz="2000" dirty="0"/>
              <a:t>12:30:43.00013”</a:t>
            </a:r>
            <a:r>
              <a:rPr lang="zh-CN" altLang="en-US" sz="2000" dirty="0"/>
              <a:t>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日期</a:t>
            </a:r>
            <a:r>
              <a:rPr lang="en-US" altLang="zh-CN" sz="2000" dirty="0"/>
              <a:t>/</a:t>
            </a:r>
            <a:r>
              <a:rPr lang="zh-CN" altLang="en-US" sz="2000" dirty="0"/>
              <a:t>时间的组合，数据类型为</a:t>
            </a:r>
            <a:r>
              <a:rPr lang="en-US" altLang="zh-CN" sz="2000" dirty="0"/>
              <a:t>DATETIME</a:t>
            </a:r>
            <a:r>
              <a:rPr lang="zh-CN" altLang="en-US" sz="2000" dirty="0"/>
              <a:t>或</a:t>
            </a:r>
            <a:r>
              <a:rPr lang="en-US" altLang="zh-CN" sz="2000" dirty="0"/>
              <a:t>TIMESTAMP</a:t>
            </a:r>
            <a:r>
              <a:rPr lang="zh-CN" altLang="en-US" sz="2000" dirty="0"/>
              <a:t>，如“</a:t>
            </a:r>
            <a:r>
              <a:rPr lang="en-US" altLang="zh-CN" sz="2000" dirty="0"/>
              <a:t>1999-06-17 12:30:43”</a:t>
            </a:r>
            <a:r>
              <a:rPr lang="zh-CN" altLang="en-US" sz="2000" dirty="0"/>
              <a:t>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5.	</a:t>
            </a:r>
            <a:r>
              <a:rPr lang="zh-CN" altLang="en-US" sz="2000" b="1" dirty="0"/>
              <a:t>布尔值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布尔值只包含两个可能的值：</a:t>
            </a:r>
            <a:r>
              <a:rPr lang="en-US" altLang="zh-CN" sz="2000" dirty="0"/>
              <a:t>TRUE</a:t>
            </a:r>
            <a:r>
              <a:rPr lang="zh-CN" altLang="en-US" sz="2000" dirty="0"/>
              <a:t>和</a:t>
            </a:r>
            <a:r>
              <a:rPr lang="en-US" altLang="zh-CN" sz="2000" dirty="0"/>
              <a:t>FALSE</a:t>
            </a:r>
            <a:r>
              <a:rPr lang="zh-CN" altLang="en-US" sz="2000" dirty="0"/>
              <a:t>。</a:t>
            </a:r>
            <a:r>
              <a:rPr lang="en-US" altLang="zh-CN" sz="2000" dirty="0"/>
              <a:t>FALSE</a:t>
            </a:r>
            <a:r>
              <a:rPr lang="zh-CN" altLang="en-US" sz="2000" dirty="0"/>
              <a:t>的数字值为“</a:t>
            </a:r>
            <a:r>
              <a:rPr lang="en-US" altLang="zh-CN" sz="2000" dirty="0"/>
              <a:t>0”</a:t>
            </a:r>
            <a:r>
              <a:rPr lang="zh-CN" altLang="en-US" sz="2000" dirty="0"/>
              <a:t>，</a:t>
            </a:r>
            <a:r>
              <a:rPr lang="en-US" altLang="zh-CN" sz="2000" dirty="0"/>
              <a:t>TRUE</a:t>
            </a:r>
            <a:r>
              <a:rPr lang="zh-CN" altLang="en-US" sz="2000" dirty="0"/>
              <a:t>的数字值为“</a:t>
            </a:r>
            <a:r>
              <a:rPr lang="en-US" altLang="zh-CN" sz="2000" dirty="0"/>
              <a:t>1”</a:t>
            </a:r>
            <a:r>
              <a:rPr lang="zh-CN" altLang="en-US" sz="2000" dirty="0"/>
              <a:t>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6.	</a:t>
            </a:r>
            <a:r>
              <a:rPr lang="en-US" altLang="zh-CN" sz="2000" b="1" dirty="0"/>
              <a:t>NULL</a:t>
            </a:r>
            <a:r>
              <a:rPr lang="zh-CN" altLang="en-US" sz="2000" b="1" dirty="0"/>
              <a:t>值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2000" dirty="0"/>
              <a:t>NULL</a:t>
            </a:r>
            <a:r>
              <a:rPr lang="zh-CN" altLang="en-US" sz="2000" dirty="0"/>
              <a:t>值可适用于各种列类型，它通常用来表示“没有值”、“无数据”等意义，并且不同于数字类型的“</a:t>
            </a:r>
            <a:r>
              <a:rPr lang="en-US" altLang="zh-CN" sz="2000" dirty="0"/>
              <a:t>0”</a:t>
            </a:r>
            <a:r>
              <a:rPr lang="zh-CN" altLang="en-US" sz="2000" dirty="0"/>
              <a:t>或字符串类型的空字符串。</a:t>
            </a:r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347935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——3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计算日期和时间的函数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SUBDATE()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函数对日期执行加运算。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37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SUBDATE('2022-01-01',INTERVAL 2 year) as date1, SUBDATE('2022-01-01 ',INTERVAL 2 hour) as date2, SUBDATE('2022-01-01',INTERVAL '50:600' 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minute_second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as date3;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755331" y="3533307"/>
            <a:ext cx="10243347" cy="16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280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——3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计算日期和时间的函数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语句，计算现在距离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年还有多少天。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38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DATEDIFF('2023-01-01',NOW());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3" name="图片 12"/>
          <p:cNvPicPr/>
          <p:nvPr/>
        </p:nvPicPr>
        <p:blipFill>
          <a:blip r:embed="rId5"/>
          <a:stretch>
            <a:fillRect/>
          </a:stretch>
        </p:blipFill>
        <p:spPr>
          <a:xfrm>
            <a:off x="755331" y="3059219"/>
            <a:ext cx="8198887" cy="151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427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日期与时间函数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——4.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时间和秒相互转换的函数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2300353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TIME_TO_SEC(d)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SEC_TO_TIME(d)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函数，分别将时间转换为秒和将秒转换为时间格式。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2300353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39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3421128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TIME_TO_SEC('01:20:20'),SEC_TO_TIME(4820);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8796" y="956043"/>
            <a:ext cx="107127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18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TIME_TO_SEC(d)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可将指定的时间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d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换算为秒，函数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SEC_TO_TIME(d)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可将指定的秒换算为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“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HH:MM:SS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形式的时间格式，其语法格式如下：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TIME_TO_SEC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(d)</a:t>
            </a:r>
            <a:endParaRPr lang="zh-CN" altLang="zh-CN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SEC_TO_TIME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(d)</a:t>
            </a:r>
            <a:endParaRPr lang="zh-CN" altLang="zh-CN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602615" y="4086673"/>
            <a:ext cx="9352268" cy="166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4087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913524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	条件判断函数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1800" dirty="0"/>
              <a:t>条件判断函数又称为流程控制函数，也是</a:t>
            </a:r>
            <a:r>
              <a:rPr lang="en-US" altLang="zh-CN" sz="1800" dirty="0"/>
              <a:t>MySQL</a:t>
            </a:r>
            <a:r>
              <a:rPr lang="zh-CN" altLang="en-US" sz="1800" dirty="0"/>
              <a:t>中使用较多的一种函数。用户可以使用这类函数在</a:t>
            </a:r>
            <a:r>
              <a:rPr lang="en-US" altLang="zh-CN" sz="1800" dirty="0"/>
              <a:t>SQL</a:t>
            </a:r>
            <a:r>
              <a:rPr lang="zh-CN" altLang="en-US" sz="1800" dirty="0"/>
              <a:t>语句中实现条件选择。表列出了</a:t>
            </a:r>
            <a:r>
              <a:rPr lang="en-US" altLang="zh-CN" sz="1800" dirty="0"/>
              <a:t>MySQL</a:t>
            </a:r>
            <a:r>
              <a:rPr lang="zh-CN" altLang="en-US" sz="1800" dirty="0"/>
              <a:t>中与条件选择相关的函数及其功能。</a:t>
            </a:r>
            <a:endParaRPr lang="zh-CN" altLang="en-US" sz="1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400066"/>
              </p:ext>
            </p:extLst>
          </p:nvPr>
        </p:nvGraphicFramePr>
        <p:xfrm>
          <a:off x="828992" y="2537436"/>
          <a:ext cx="10515600" cy="18409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65785">
                  <a:extLst>
                    <a:ext uri="{9D8B030D-6E8A-4147-A177-3AD203B41FA5}">
                      <a16:colId xmlns:a16="http://schemas.microsoft.com/office/drawing/2014/main" val="3837052078"/>
                    </a:ext>
                  </a:extLst>
                </a:gridCol>
                <a:gridCol w="5349815">
                  <a:extLst>
                    <a:ext uri="{9D8B030D-6E8A-4147-A177-3AD203B41FA5}">
                      <a16:colId xmlns:a16="http://schemas.microsoft.com/office/drawing/2014/main" val="4097965861"/>
                    </a:ext>
                  </a:extLst>
                </a:gridCol>
              </a:tblGrid>
              <a:tr h="368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函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6722138"/>
                  </a:ext>
                </a:extLst>
              </a:tr>
              <a:tr h="368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IF(expr,v1,v2)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如果</a:t>
                      </a:r>
                      <a:r>
                        <a:rPr lang="en-US" sz="1200" kern="100">
                          <a:effectLst/>
                        </a:rPr>
                        <a:t>expr</a:t>
                      </a:r>
                      <a:r>
                        <a:rPr lang="zh-CN" sz="1200" kern="100">
                          <a:effectLst/>
                        </a:rPr>
                        <a:t>为真，返回</a:t>
                      </a:r>
                      <a:r>
                        <a:rPr lang="en-US" sz="1200" kern="100">
                          <a:effectLst/>
                        </a:rPr>
                        <a:t>v1</a:t>
                      </a:r>
                      <a:r>
                        <a:rPr lang="zh-CN" sz="1200" kern="100">
                          <a:effectLst/>
                        </a:rPr>
                        <a:t>，否则返回</a:t>
                      </a:r>
                      <a:r>
                        <a:rPr lang="en-US" sz="1200" kern="100">
                          <a:effectLst/>
                        </a:rPr>
                        <a:t>v2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6711769"/>
                  </a:ext>
                </a:extLst>
              </a:tr>
              <a:tr h="368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IFNULL(v1,v2)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如果</a:t>
                      </a:r>
                      <a:r>
                        <a:rPr lang="en-US" sz="1200" kern="100">
                          <a:effectLst/>
                        </a:rPr>
                        <a:t>v1</a:t>
                      </a:r>
                      <a:r>
                        <a:rPr lang="zh-CN" sz="1200" kern="100">
                          <a:effectLst/>
                        </a:rPr>
                        <a:t>不为</a:t>
                      </a:r>
                      <a:r>
                        <a:rPr lang="en-US" sz="1200" kern="100">
                          <a:effectLst/>
                        </a:rPr>
                        <a:t>NULL</a:t>
                      </a:r>
                      <a:r>
                        <a:rPr lang="zh-CN" sz="1200" kern="100">
                          <a:effectLst/>
                        </a:rPr>
                        <a:t>，返回</a:t>
                      </a:r>
                      <a:r>
                        <a:rPr lang="en-US" sz="1200" kern="100">
                          <a:effectLst/>
                        </a:rPr>
                        <a:t>v1</a:t>
                      </a:r>
                      <a:r>
                        <a:rPr lang="zh-CN" sz="1200" kern="100">
                          <a:effectLst/>
                        </a:rPr>
                        <a:t>，否则返回</a:t>
                      </a:r>
                      <a:r>
                        <a:rPr lang="en-US" sz="1200" kern="100">
                          <a:effectLst/>
                        </a:rPr>
                        <a:t>v2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1267678"/>
                  </a:ext>
                </a:extLst>
              </a:tr>
              <a:tr h="368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CASE WHEN expr1 THEN r1 [WHEN expr2 THEN r2] [ELSE rn] END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根据条件将数据分为几个档次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3526130"/>
                  </a:ext>
                </a:extLst>
              </a:tr>
              <a:tr h="3681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CASE expr WHEN v1 THEN r1 [WHEN v2 THEN r2] [ELSE rn] END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根据条件将数据分为几个档次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0442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7490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	条件判断函数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——1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IF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1739634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IF(expr,v1,v2)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函数将学生期末成绩分为合格和不合格两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1739634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2860409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姓名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课程名称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IF(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&gt;=60,'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合格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不合格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FROM 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8796" y="956043"/>
            <a:ext cx="107127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1800"/>
              </a:lnSpc>
              <a:spcAft>
                <a:spcPts val="0"/>
              </a:spcAft>
            </a:pPr>
            <a:r>
              <a:rPr lang="en-US" altLang="zh-CN" dirty="0">
                <a:solidFill>
                  <a:srgbClr val="FF0000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IF(expr,v1,v2)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函数的意义是，如果表达式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expr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的结果为真，函数的返回值为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v1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，如果表达式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expr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的结果为假，则返回值为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v2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</a:t>
            </a:r>
            <a:endParaRPr lang="zh-CN" altLang="zh-CN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3425927"/>
            <a:ext cx="8953624" cy="275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8747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	条件判断函数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——2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CASE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127381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函数将学生成绩分成不合格、合格、优秀多个档次。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127381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2394587"/>
            <a:ext cx="1085405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姓名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课程名称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WHEN 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&lt;=100 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and 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&gt;=80 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THEN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优秀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 </a:t>
            </a: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WHEN 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&lt;=80 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and 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&gt;=60  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THEN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合格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</a:t>
            </a: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ELSE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不合格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 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</a:t>
            </a: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FROM 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学生成绩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628501" y="3964246"/>
            <a:ext cx="10456441" cy="256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523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913524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	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1800" dirty="0"/>
              <a:t>从</a:t>
            </a:r>
            <a:r>
              <a:rPr lang="en-US" altLang="zh-CN" sz="1800" dirty="0"/>
              <a:t>MySQL 5.7.8</a:t>
            </a:r>
            <a:r>
              <a:rPr lang="zh-CN" altLang="en-US" sz="1800" dirty="0"/>
              <a:t>起，开始支持</a:t>
            </a:r>
            <a:r>
              <a:rPr lang="en-US" altLang="zh-CN" sz="1800" dirty="0"/>
              <a:t>JSON</a:t>
            </a:r>
            <a:r>
              <a:rPr lang="zh-CN" altLang="en-US" sz="1800" dirty="0"/>
              <a:t>数据类型。</a:t>
            </a:r>
            <a:r>
              <a:rPr lang="en-US" altLang="zh-CN" sz="1800" dirty="0"/>
              <a:t>JSON</a:t>
            </a:r>
            <a:r>
              <a:rPr lang="zh-CN" altLang="en-US" sz="1800" dirty="0"/>
              <a:t>函数就是用于处理</a:t>
            </a:r>
            <a:r>
              <a:rPr lang="en-US" altLang="zh-CN" sz="1800" dirty="0"/>
              <a:t>JSON</a:t>
            </a:r>
            <a:r>
              <a:rPr lang="zh-CN" altLang="en-US" sz="1800" dirty="0"/>
              <a:t>类型的数据，表列出了</a:t>
            </a:r>
            <a:r>
              <a:rPr lang="en-US" altLang="zh-CN" sz="1800" dirty="0"/>
              <a:t>MySQL</a:t>
            </a:r>
            <a:r>
              <a:rPr lang="zh-CN" altLang="en-US" sz="1800" dirty="0"/>
              <a:t>支持的</a:t>
            </a:r>
            <a:r>
              <a:rPr lang="en-US" altLang="zh-CN" sz="1800" dirty="0"/>
              <a:t>JSON</a:t>
            </a:r>
            <a:r>
              <a:rPr lang="zh-CN" altLang="en-US" sz="1800" dirty="0"/>
              <a:t>函数及其功能。</a:t>
            </a:r>
            <a:endParaRPr lang="zh-CN" altLang="en-US" sz="18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696116"/>
              </p:ext>
            </p:extLst>
          </p:nvPr>
        </p:nvGraphicFramePr>
        <p:xfrm>
          <a:off x="828992" y="2500298"/>
          <a:ext cx="10515600" cy="2390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92061">
                  <a:extLst>
                    <a:ext uri="{9D8B030D-6E8A-4147-A177-3AD203B41FA5}">
                      <a16:colId xmlns:a16="http://schemas.microsoft.com/office/drawing/2014/main" val="1247727011"/>
                    </a:ext>
                  </a:extLst>
                </a:gridCol>
                <a:gridCol w="5823539">
                  <a:extLst>
                    <a:ext uri="{9D8B030D-6E8A-4147-A177-3AD203B41FA5}">
                      <a16:colId xmlns:a16="http://schemas.microsoft.com/office/drawing/2014/main" val="3721611113"/>
                    </a:ext>
                  </a:extLst>
                </a:gridCol>
              </a:tblGrid>
              <a:tr h="2988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函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数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能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7041882"/>
                  </a:ext>
                </a:extLst>
              </a:tr>
              <a:tr h="2988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JSON_ARRAY()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创建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数组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8998597"/>
                  </a:ext>
                </a:extLst>
              </a:tr>
              <a:tr h="2988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JSON_OBJECT()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创建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对象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138549"/>
                  </a:ext>
                </a:extLst>
              </a:tr>
              <a:tr h="2988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JSON_ARRAY_APPEND()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向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数组中追加数据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9222696"/>
                  </a:ext>
                </a:extLst>
              </a:tr>
              <a:tr h="2988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JSON_SET()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修改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对象中的数据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2103831"/>
                  </a:ext>
                </a:extLst>
              </a:tr>
              <a:tr h="2988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JSON_REMOVE()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删除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数组和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对象中的数据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6199949"/>
                  </a:ext>
                </a:extLst>
              </a:tr>
              <a:tr h="2988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JSON_EXTRACT()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返回</a:t>
                      </a:r>
                      <a:r>
                        <a:rPr lang="en-US" sz="1200" kern="100">
                          <a:effectLst/>
                        </a:rPr>
                        <a:t>JSON</a:t>
                      </a:r>
                      <a:r>
                        <a:rPr lang="zh-CN" sz="1200" kern="100">
                          <a:effectLst/>
                        </a:rPr>
                        <a:t>数组中</a:t>
                      </a:r>
                      <a:r>
                        <a:rPr lang="en-US" sz="1200" kern="100">
                          <a:effectLst/>
                        </a:rPr>
                        <a:t>KEY</a:t>
                      </a:r>
                      <a:r>
                        <a:rPr lang="zh-CN" sz="1200" kern="100">
                          <a:effectLst/>
                        </a:rPr>
                        <a:t>所对应的数据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0968021"/>
                  </a:ext>
                </a:extLst>
              </a:tr>
              <a:tr h="2988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JSON_SEARCH()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返回</a:t>
                      </a:r>
                      <a:r>
                        <a:rPr lang="en-US" sz="1200" kern="100" dirty="0">
                          <a:effectLst/>
                        </a:rPr>
                        <a:t>JSON</a:t>
                      </a:r>
                      <a:r>
                        <a:rPr lang="zh-CN" sz="1200" kern="100" dirty="0">
                          <a:effectLst/>
                        </a:rPr>
                        <a:t>数组中给定数据的路径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7498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88653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值的函数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1739634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语句，创建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1739634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2860409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JSON_OBJECT('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学号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 '20220001',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姓名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小新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8796" y="956043"/>
            <a:ext cx="107127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JSON_OBJECT()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函数用于创建对象形式的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值，其语法形式如下：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JSON_OBJECT(key1: val1,key2: val2,……,</a:t>
            </a:r>
            <a:r>
              <a:rPr lang="en-US" altLang="zh-CN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keyn</a:t>
            </a: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valn</a:t>
            </a: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5" y="3504409"/>
            <a:ext cx="7802071" cy="134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529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9913524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——2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值的函数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endParaRPr lang="en-US" altLang="zh-CN" sz="18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18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在</a:t>
            </a:r>
            <a:r>
              <a:rPr lang="en-US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MySQL</a:t>
            </a:r>
            <a:r>
              <a:rPr lang="zh-CN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中常用修改</a:t>
            </a:r>
            <a:r>
              <a:rPr lang="en-US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</a:t>
            </a:r>
            <a:r>
              <a:rPr lang="zh-CN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值的函数有两个</a:t>
            </a:r>
            <a:r>
              <a:rPr lang="zh-CN" altLang="zh-CN" sz="18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</a:t>
            </a:r>
            <a:endParaRPr lang="zh-CN" altLang="zh-CN" sz="18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1800" b="1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方法一：</a:t>
            </a: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使用</a:t>
            </a:r>
            <a:r>
              <a:rPr lang="en-US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JSON_ARRAY_APPEND()</a:t>
            </a:r>
            <a:r>
              <a:rPr lang="zh-CN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函数，可以将值附加到</a:t>
            </a:r>
            <a:r>
              <a:rPr lang="en-US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</a:t>
            </a:r>
            <a:r>
              <a:rPr lang="zh-CN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文档中指示数组的结尾并返回结果。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sz="18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语法：</a:t>
            </a:r>
            <a:r>
              <a:rPr lang="en-US" altLang="zh-CN" sz="18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JSON_ARRAY_APPEND(</a:t>
            </a:r>
            <a:r>
              <a:rPr lang="en-US" altLang="zh-CN" sz="1800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json_doc,key,val</a:t>
            </a:r>
            <a:r>
              <a:rPr lang="en-US" altLang="zh-CN" sz="18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[,</a:t>
            </a:r>
            <a:r>
              <a:rPr lang="en-US" altLang="zh-CN" sz="1800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key,val</a:t>
            </a:r>
            <a:r>
              <a:rPr lang="en-US" altLang="zh-CN" sz="1800" kern="100" dirty="0" smtClean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]......)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endParaRPr lang="zh-CN" altLang="zh-CN" sz="1800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1800" b="1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方法二：</a:t>
            </a: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使用</a:t>
            </a:r>
            <a:r>
              <a:rPr lang="en-US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JSON_SET()</a:t>
            </a:r>
            <a:r>
              <a:rPr lang="zh-CN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函数，可以在</a:t>
            </a:r>
            <a:r>
              <a:rPr lang="en-US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</a:t>
            </a:r>
            <a:r>
              <a:rPr lang="zh-CN" altLang="zh-CN" sz="18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文档中插入或更新数据并返回结果。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sz="18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语法：</a:t>
            </a:r>
            <a:r>
              <a:rPr lang="en-US" altLang="zh-CN" sz="18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JSON_SET(</a:t>
            </a:r>
            <a:r>
              <a:rPr lang="en-US" altLang="zh-CN" sz="1800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json_doc,key,val</a:t>
            </a:r>
            <a:r>
              <a:rPr lang="en-US" altLang="zh-CN" sz="18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[,</a:t>
            </a:r>
            <a:r>
              <a:rPr lang="en-US" altLang="zh-CN" sz="1800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key,val</a:t>
            </a:r>
            <a:r>
              <a:rPr lang="en-US" altLang="zh-CN" sz="1800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]…...)</a:t>
            </a:r>
            <a:endParaRPr lang="zh-CN" altLang="zh-CN" sz="1800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949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——2. 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值的函数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127381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JSON_ARRAY_APPEND()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函数在数组中附加值。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127381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2394587"/>
            <a:ext cx="10854055" cy="16619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使用用户变量，定义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数组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 @j = '["a", ["b", "c"], "d</a:t>
            </a:r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"]';</a:t>
            </a:r>
          </a:p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JSON_ARRAY_APPEND()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函数分别在数组中不同的位置添加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附加值。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JSON_ARRAY_APPEND(@j, '$[0]', 1),JSON_ARRAY_APPEND(@j, '$[1]', 1),JSON_ARRAY_APPEND(@j, '$[2]', 1);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3" name="图片 12"/>
          <p:cNvPicPr/>
          <p:nvPr/>
        </p:nvPicPr>
        <p:blipFill>
          <a:blip r:embed="rId5"/>
          <a:stretch>
            <a:fillRect/>
          </a:stretch>
        </p:blipFill>
        <p:spPr>
          <a:xfrm>
            <a:off x="677526" y="4170824"/>
            <a:ext cx="9406753" cy="171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397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00B0F0"/>
                </a:solidFill>
              </a:rPr>
              <a:t>二、变量</a:t>
            </a:r>
            <a:endParaRPr lang="en-US" altLang="zh-CN" sz="2400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1800" dirty="0"/>
              <a:t>变量用于临时存放数据，变量有名字及其数据类型两个属性，变量名用于标识该变量，变量的数据类型确定了该变量存放值的格式及允许的运算。</a:t>
            </a:r>
            <a:r>
              <a:rPr lang="en-US" altLang="zh-CN" sz="1800" dirty="0"/>
              <a:t>MySQL</a:t>
            </a:r>
            <a:r>
              <a:rPr lang="zh-CN" altLang="en-US" sz="1800" dirty="0"/>
              <a:t>中根据变量的定义方式，变量可分为用户变量和系统变量。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1800" dirty="0"/>
              <a:t>1.	</a:t>
            </a:r>
            <a:r>
              <a:rPr lang="zh-CN" altLang="en-US" sz="1800" b="1" dirty="0"/>
              <a:t>用户变量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1800" dirty="0"/>
              <a:t>用户可以在表达式中使用自己定义的变量，这样的变量叫做用户变量。在使用用户变量前必须定义和初始化。如果使用没有初始化的变量，它的值为</a:t>
            </a:r>
            <a:r>
              <a:rPr lang="en-US" altLang="zh-CN" sz="1800" dirty="0"/>
              <a:t>NULL</a:t>
            </a:r>
            <a:r>
              <a:rPr lang="zh-CN" altLang="en-US" sz="1800" dirty="0"/>
              <a:t>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1800" dirty="0"/>
              <a:t>定义和初始化一个变量可以使用</a:t>
            </a:r>
            <a:r>
              <a:rPr lang="en-US" altLang="zh-CN" sz="1800" dirty="0"/>
              <a:t>SET</a:t>
            </a:r>
            <a:r>
              <a:rPr lang="zh-CN" altLang="en-US" sz="1800" dirty="0"/>
              <a:t>语句。</a:t>
            </a:r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884206" y="5373718"/>
            <a:ext cx="7379899" cy="285750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ts val="1600"/>
              </a:lnSpc>
              <a:spcAft>
                <a:spcPts val="0"/>
              </a:spcAft>
            </a:pPr>
            <a:r>
              <a:rPr lang="en-US" sz="1400" kern="1200">
                <a:solidFill>
                  <a:srgbClr val="FF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SET </a:t>
            </a:r>
            <a:r>
              <a:rPr lang="en-US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@</a:t>
            </a:r>
            <a:r>
              <a:rPr lang="zh-CN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用户变量</a:t>
            </a:r>
            <a:r>
              <a:rPr lang="en-US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1</a:t>
            </a:r>
            <a:r>
              <a:rPr lang="zh-CN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＝表达式</a:t>
            </a:r>
            <a:r>
              <a:rPr lang="en-US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1 [, </a:t>
            </a:r>
            <a:r>
              <a:rPr lang="zh-CN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用户变量</a:t>
            </a:r>
            <a:r>
              <a:rPr lang="en-US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</a:t>
            </a:r>
            <a:r>
              <a:rPr lang="zh-CN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＝表达式</a:t>
            </a:r>
            <a:r>
              <a:rPr lang="en-US" sz="1400" kern="120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 , …]   </a:t>
            </a:r>
            <a:endParaRPr lang="zh-CN" sz="1400" kern="1200">
              <a:solidFill>
                <a:srgbClr val="0D0D0D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195" y="5765805"/>
            <a:ext cx="1073676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8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用户变量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1 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、用户变量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2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为用户变量名，变量名可以由当前字符集的文字、数字字符、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“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.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、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“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_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和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“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$</a:t>
            </a:r>
            <a:r>
              <a:rPr lang="en-US" altLang="zh-CN" sz="1600" dirty="0">
                <a:solidFill>
                  <a:srgbClr val="0D0D0D"/>
                </a:solidFill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组成。</a:t>
            </a:r>
          </a:p>
        </p:txBody>
      </p:sp>
    </p:spTree>
    <p:extLst>
      <p:ext uri="{BB962C8B-B14F-4D97-AF65-F5344CB8AC3E}">
        <p14:creationId xmlns:p14="http://schemas.microsoft.com/office/powerpoint/2010/main" val="6400712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——2. 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值的函数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127381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JSON_SET()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文档中更新和插入数据。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127381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2394587"/>
            <a:ext cx="1085405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使用用户变量，定义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 @j = '{ "a": 1, "b": [2, 3</a:t>
            </a:r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]}';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JSON_ARRAY_APPEND()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函数分别在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中不同的位置更新或插入数据。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JSON_SET(@j, '$.a', 10, '$.c', '[true, false]');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679983" y="3874473"/>
            <a:ext cx="9386774" cy="170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434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——3.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文档中删除数据的函数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198118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语句，删除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数组和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对象中的数据。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198118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902444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3101957"/>
            <a:ext cx="1085405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使用用户变量，定义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 @j = '["a", ["b", "c"], "d"]', @h = '{ "a": 1, "b": [2, 3</a:t>
            </a:r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]}';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JSON_REMOVE()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函数删除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数组和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对象中的数据。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JSON_REMOVE(@j, '$[1]'), JSON_REMOVE(@h, '$.a');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983" y="1102967"/>
            <a:ext cx="100857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如果用户需要删除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数组或者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对象中的数据，可以使用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JSON_REMOVE()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函数。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语法：</a:t>
            </a: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JSON_REMOVE(</a:t>
            </a:r>
            <a:r>
              <a:rPr lang="en-US" altLang="zh-CN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json_doc,key,val</a:t>
            </a: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[,</a:t>
            </a:r>
            <a:r>
              <a:rPr lang="en-US" altLang="zh-CN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key,val</a:t>
            </a: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]…...)</a:t>
            </a:r>
            <a:endParaRPr lang="zh-CN" altLang="zh-CN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679983" y="4486952"/>
            <a:ext cx="8300115" cy="150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55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——4.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返回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文档中数据和路径的函数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224860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语句，根据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key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文档中其所对应的数据。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224860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902444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3369377"/>
            <a:ext cx="1085405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使用用户变量，定义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 @j = '["a", ["b", "c"], "d</a:t>
            </a:r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"]';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JSON_EXTRACT()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函数查找数据。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JSON_EXTRACT(@j, '$[1]');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983" y="1025332"/>
            <a:ext cx="100857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使用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JSON_EXTRACT()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函数，可以根据给出的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key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，返回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文档中其所对应的数据。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语法：</a:t>
            </a: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JSON_EXTRACT (json_doc,key1[,key2]…...)</a:t>
            </a:r>
            <a:endParaRPr lang="zh-CN" altLang="zh-CN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使用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JSON_SEARCH()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函数可以根据给出的数据，返回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JSON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文档中其所对应的路径。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语法：</a:t>
            </a: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JSON_SEARCH (</a:t>
            </a:r>
            <a:r>
              <a:rPr lang="en-US" altLang="zh-CN" kern="100" dirty="0" err="1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json_doc,one_or_all,str</a:t>
            </a:r>
            <a:r>
              <a:rPr lang="en-US" altLang="zh-CN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79" y="4770755"/>
            <a:ext cx="8918321" cy="188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110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返回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文档中数据和路径的函数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127381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语句，根据数据返回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文档中其所对应的路径。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127381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47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2394587"/>
            <a:ext cx="1085405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使用用户变量，定义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数组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pt-BR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 @j = '["a", ["b", "c"], "d","e","d",["a","d</a:t>
            </a:r>
            <a:r>
              <a:rPr lang="pt-BR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"]]';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JSON_SEARCH()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函数查找数据所对应的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路径。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/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JSON_SEARCH(@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j,'one','d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'),JSON_SEARCH(@</a:t>
            </a:r>
            <a:r>
              <a:rPr lang="en-US" altLang="zh-CN" b="1" dirty="0" err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j,'all','d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74" y="3879814"/>
            <a:ext cx="9406752" cy="200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651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六、其他函数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——1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返回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数据库信息的函数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224860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语句，查看当前数据库名、数据库版本和登录用户名。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224860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48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902444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3369377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DATABASE(),VERSION(),USER();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983" y="1025332"/>
            <a:ext cx="1008578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MySQL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中常用返回数据库信息的函数有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DATABASE()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，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VERSION()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和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USER()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，其中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DATABASE()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函数返回使用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UTF8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字符集的当前数据库名，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VERSION()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函数返回当前数据库版本，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USER()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函数返回当前登录用户名和主机名的组合。</a:t>
            </a:r>
            <a:endParaRPr lang="zh-CN" altLang="zh-CN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82" y="3958614"/>
            <a:ext cx="9041987" cy="199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15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六、其他函数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——2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加密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224860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语句，验证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MD5()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函数的用法。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224860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49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902444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3369377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MD5('123456'),MD5('654321'),MD5('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abc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'),MD5('</a:t>
            </a:r>
            <a:r>
              <a:rPr lang="en-US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cba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983" y="1025332"/>
            <a:ext cx="1008578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MD5(</a:t>
            </a:r>
            <a:r>
              <a:rPr lang="en-US" altLang="zh-CN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str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可以对字符串</a:t>
            </a:r>
            <a:r>
              <a:rPr lang="en-US" altLang="zh-CN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str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进行加密，算出一个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128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位二进制形式的信息，但是系统会显示为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32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位十六进制的信息；若参数为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NULL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，则返回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NULL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值。该函数常用于对一些普通的不需要解密的数据进行加密。</a:t>
            </a:r>
            <a:endParaRPr lang="zh-CN" altLang="zh-CN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83" y="3971059"/>
            <a:ext cx="10568862" cy="18258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3389" y="5875171"/>
            <a:ext cx="107054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8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使用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MD5()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函数加密数据需注意两点。无论输入信息长度为多少，经过处理后，结果均为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128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位二进制形式的信息，但系统会显示为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32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位十六进制的信息；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MD5()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函数是单向加密，根据输出结果不能反推出输入的信息。</a:t>
            </a:r>
          </a:p>
        </p:txBody>
      </p:sp>
    </p:spTree>
    <p:extLst>
      <p:ext uri="{BB962C8B-B14F-4D97-AF65-F5344CB8AC3E}">
        <p14:creationId xmlns:p14="http://schemas.microsoft.com/office/powerpoint/2010/main" val="41769952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六、其他函数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——3.	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进制数据转换函数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224860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语句，验证函数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CONV(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val,from_base,to_base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的应用。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224860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50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902444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3369377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CONV(255,10,2),CONV('ff',16,2),CONV(377,8,2);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983" y="1025332"/>
            <a:ext cx="1008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CONV(</a:t>
            </a:r>
            <a:r>
              <a:rPr lang="en-US" altLang="zh-CN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val,from_base,to_base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用于不同进制数据之间的相互转换，其中，参数</a:t>
            </a:r>
            <a:r>
              <a:rPr lang="en-US" altLang="zh-CN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val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为需要转换的数据，该函数的作用是将其由</a:t>
            </a:r>
            <a:r>
              <a:rPr lang="en-US" altLang="zh-CN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from_base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进制转换为</a:t>
            </a:r>
            <a:r>
              <a:rPr lang="en-US" altLang="zh-CN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to_base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进制。</a:t>
            </a:r>
            <a:endParaRPr lang="zh-CN" altLang="zh-CN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83" y="3966552"/>
            <a:ext cx="9939134" cy="159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089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1028446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六、其他函数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——4.	IP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地址与数字相互转换函数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82479" y="224860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语句，验证函数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INET_ATON(IP)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INET_NTOA(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val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的应用。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894" y="2248602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51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72979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902444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93989" y="3369377"/>
            <a:ext cx="108540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INET_ATON('127.0.0.1'),INET_NTOA(2130706433);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983" y="1025332"/>
            <a:ext cx="1008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800"/>
              </a:lnSpc>
              <a:spcAft>
                <a:spcPts val="0"/>
              </a:spcAft>
            </a:pP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为方便地进行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IP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或者网段的比较，可以将字符串形式的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IP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地址转换为数字表示的网络字节序。这就用到了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INET_ATON(IP)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函数和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INET_NTOA(</a:t>
            </a:r>
            <a:r>
              <a:rPr lang="en-US" altLang="zh-CN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val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)</a:t>
            </a:r>
            <a:r>
              <a:rPr lang="zh-CN" altLang="en-US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函数。</a:t>
            </a:r>
            <a:endParaRPr lang="zh-CN" altLang="zh-CN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6" y="3930357"/>
            <a:ext cx="8889000" cy="1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912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845185" y="2078355"/>
            <a:ext cx="7301865" cy="1878330"/>
          </a:xfrm>
          <a:prstGeom prst="wedgeRectCallout">
            <a:avLst>
              <a:gd name="adj1" fmla="val 69897"/>
              <a:gd name="adj2" fmla="val 64604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0645" y="4315460"/>
            <a:ext cx="2753360" cy="1699260"/>
          </a:xfrm>
          <a:prstGeom prst="rect">
            <a:avLst/>
          </a:prstGeom>
          <a:solidFill>
            <a:schemeClr val="bg1"/>
          </a:solidFill>
          <a:ln w="92075">
            <a:solidFill>
              <a:srgbClr val="46A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手动操作 7"/>
          <p:cNvSpPr/>
          <p:nvPr/>
        </p:nvSpPr>
        <p:spPr>
          <a:xfrm rot="10800000">
            <a:off x="6837045" y="6126480"/>
            <a:ext cx="1940560" cy="274955"/>
          </a:xfrm>
          <a:prstGeom prst="flowChartManualOperation">
            <a:avLst/>
          </a:prstGeom>
          <a:solidFill>
            <a:srgbClr val="47A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76435" y="4094480"/>
            <a:ext cx="1200785" cy="2306955"/>
            <a:chOff x="11919" y="3554"/>
            <a:chExt cx="2544" cy="4336"/>
          </a:xfrm>
        </p:grpSpPr>
        <p:sp>
          <p:nvSpPr>
            <p:cNvPr id="10" name="圆角矩形 9"/>
            <p:cNvSpPr/>
            <p:nvPr/>
          </p:nvSpPr>
          <p:spPr>
            <a:xfrm>
              <a:off x="11919" y="3554"/>
              <a:ext cx="2544" cy="4336"/>
            </a:xfrm>
            <a:prstGeom prst="roundRect">
              <a:avLst>
                <a:gd name="adj" fmla="val 11635"/>
              </a:avLst>
            </a:prstGeom>
            <a:solidFill>
              <a:srgbClr val="47A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2"/>
              </p:custDataLst>
            </p:nvPr>
          </p:nvSpPr>
          <p:spPr>
            <a:xfrm>
              <a:off x="12270" y="4026"/>
              <a:ext cx="1841" cy="578"/>
            </a:xfrm>
            <a:prstGeom prst="roundRect">
              <a:avLst>
                <a:gd name="adj" fmla="val 1163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>
              <p:custDataLst>
                <p:tags r:id="rId3"/>
              </p:custDataLst>
            </p:nvPr>
          </p:nvSpPr>
          <p:spPr>
            <a:xfrm>
              <a:off x="12270" y="5046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4"/>
              </p:custDataLst>
            </p:nvPr>
          </p:nvSpPr>
          <p:spPr>
            <a:xfrm>
              <a:off x="12270" y="5608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943" y="6520"/>
              <a:ext cx="528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6420" y="2315210"/>
            <a:ext cx="5089525" cy="629920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感谢观看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0825" y="4418965"/>
            <a:ext cx="2413635" cy="1525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05585" y="4792345"/>
            <a:ext cx="2764155" cy="1608455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3960000">
            <a:off x="9900285" y="17265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880000">
            <a:off x="9806940" y="193421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9840000">
            <a:off x="10982960" y="587057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500000">
            <a:off x="10866755" y="572198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 bldLvl="0" animBg="1"/>
      <p:bldP spid="7" grpId="1" animBg="1"/>
      <p:bldP spid="14" grpId="0" animBg="1"/>
      <p:bldP spid="14" grpId="1" animBg="1"/>
      <p:bldP spid="15" grpId="0" animBg="1"/>
      <p:bldP spid="15" grpId="1" animBg="1"/>
      <p:bldP spid="4" grpId="0" animBg="1"/>
      <p:bldP spid="4" grpId="1" animBg="1"/>
      <p:bldP spid="8" grpId="0" animBg="1"/>
      <p:bldP spid="8" grpId="1" animBg="1"/>
      <p:bldP spid="3" grpId="0" build="p"/>
      <p:bldP spid="3" grpId="1" build="p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00B0F0"/>
                </a:solidFill>
              </a:rPr>
              <a:t>二、变量</a:t>
            </a:r>
            <a:endParaRPr lang="en-US" altLang="zh-CN" sz="2400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en-US" altLang="zh-CN" sz="1800" dirty="0"/>
              <a:t>MySQL</a:t>
            </a:r>
            <a:r>
              <a:rPr lang="zh-CN" altLang="en-US" sz="1800" dirty="0"/>
              <a:t>有一些特定的设置，当</a:t>
            </a:r>
            <a:r>
              <a:rPr lang="en-US" altLang="zh-CN" sz="1800" dirty="0"/>
              <a:t>MySQL</a:t>
            </a:r>
            <a:r>
              <a:rPr lang="zh-CN" altLang="en-US" sz="1800" dirty="0"/>
              <a:t>数据库服务器启动的时候，这些设置被读取来决定下一步骤。例如，有些设置定义了数据如何被存储，有些设置则影响到处理速度，还有些与日期有关，这些设置就是系统变量。和用户变量一样，系统变量也是一个值和一个数据类型，但不同的是，系统变量在</a:t>
            </a:r>
            <a:r>
              <a:rPr lang="en-US" altLang="zh-CN" sz="1800" dirty="0"/>
              <a:t>MySQL</a:t>
            </a:r>
            <a:r>
              <a:rPr lang="zh-CN" altLang="en-US" sz="1800" dirty="0"/>
              <a:t>服务器启动时就被引入并初始化为默认值。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1800" dirty="0"/>
              <a:t>大多数的系统变量应用于其他</a:t>
            </a:r>
            <a:r>
              <a:rPr lang="en-US" altLang="zh-CN" sz="1800" dirty="0"/>
              <a:t>SQL</a:t>
            </a:r>
            <a:r>
              <a:rPr lang="zh-CN" altLang="en-US" sz="1800" dirty="0"/>
              <a:t>语句中时，必须在名称前加</a:t>
            </a:r>
            <a:r>
              <a:rPr lang="en-US" altLang="zh-CN" sz="1800" dirty="0">
                <a:solidFill>
                  <a:srgbClr val="FF0000"/>
                </a:solidFill>
              </a:rPr>
              <a:t>@@</a:t>
            </a:r>
            <a:r>
              <a:rPr lang="zh-CN" altLang="en-US" sz="1800" dirty="0"/>
              <a:t>符号，而为了与其他</a:t>
            </a:r>
            <a:r>
              <a:rPr lang="en-US" altLang="zh-CN" sz="1800" dirty="0"/>
              <a:t>SQL</a:t>
            </a:r>
            <a:r>
              <a:rPr lang="zh-CN" altLang="en-US" sz="1800" dirty="0"/>
              <a:t>产品保持一致，某些特定的系统变量是要省略这</a:t>
            </a:r>
            <a:r>
              <a:rPr lang="en-US" altLang="zh-CN" sz="1800" dirty="0"/>
              <a:t>@@</a:t>
            </a:r>
            <a:r>
              <a:rPr lang="zh-CN" altLang="en-US" sz="1800" dirty="0"/>
              <a:t>符号的。如</a:t>
            </a:r>
            <a:r>
              <a:rPr lang="en-US" altLang="zh-CN" sz="1800" dirty="0"/>
              <a:t>CURRENT_DATE</a:t>
            </a:r>
            <a:r>
              <a:rPr lang="zh-CN" altLang="en-US" sz="1800" dirty="0"/>
              <a:t>（系统日期）</a:t>
            </a:r>
          </a:p>
        </p:txBody>
      </p:sp>
    </p:spTree>
    <p:extLst>
      <p:ext uri="{BB962C8B-B14F-4D97-AF65-F5344CB8AC3E}">
        <p14:creationId xmlns:p14="http://schemas.microsoft.com/office/powerpoint/2010/main" val="39000887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de8edbe-9188-4e51-80bd-b8237a2a4405"/>
  <p:tag name="COMMONDATA" val="eyJoZGlkIjoiNzlkMzI4MTZlNGE1YzdmY2Y2NmZhMWZmNTVmYjA0Yz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74,&quot;width&quot;:2052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944,&quot;width&quot;:8496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944,&quot;width&quot;:8496}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30*147"/>
  <p:tag name="TABLE_ENDDRAG_RECT" val="43*348*630*1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25*148"/>
  <p:tag name="TABLE_ENDDRAG_RECT" val="67*217*825*1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30*147"/>
  <p:tag name="TABLE_ENDDRAG_RECT" val="43*348*630*14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30*147"/>
  <p:tag name="TABLE_ENDDRAG_RECT" val="43*348*630*14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25*212"/>
  <p:tag name="TABLE_ENDDRAG_RECT" val="50*287*825*21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22*145"/>
  <p:tag name="TABLE_ENDDRAG_RECT" val="61*197*822*14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22*145"/>
  <p:tag name="TABLE_ENDDRAG_RECT" val="61*197*822*14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8275</Words>
  <Application>Microsoft Office PowerPoint</Application>
  <PresentationFormat>宽屏</PresentationFormat>
  <Paragraphs>803</Paragraphs>
  <Slides>88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99" baseType="lpstr">
      <vt:lpstr>MicrosoftYaHei</vt:lpstr>
      <vt:lpstr>等线</vt:lpstr>
      <vt:lpstr>等线 Light</vt:lpstr>
      <vt:lpstr>仿宋_GB2312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任务二  数据库编程——用户借阅图书查询</vt:lpstr>
      <vt:lpstr>学习目标</vt:lpstr>
      <vt:lpstr>情境引入</vt:lpstr>
      <vt:lpstr>任务2-1：常量与变量</vt:lpstr>
      <vt:lpstr>知识学习</vt:lpstr>
      <vt:lpstr>知识学习</vt:lpstr>
      <vt:lpstr>知识学习</vt:lpstr>
      <vt:lpstr>知识学习</vt:lpstr>
      <vt:lpstr>任务实施</vt:lpstr>
      <vt:lpstr>任务实施</vt:lpstr>
      <vt:lpstr>任务实施</vt:lpstr>
      <vt:lpstr>任务实施</vt:lpstr>
      <vt:lpstr>任务2-2：运算符</vt:lpstr>
      <vt:lpstr>知识学习</vt:lpstr>
      <vt:lpstr>知识学习</vt:lpstr>
      <vt:lpstr>知识学习</vt:lpstr>
      <vt:lpstr>知识学习</vt:lpstr>
      <vt:lpstr>任务实施</vt:lpstr>
      <vt:lpstr>一、比较运算</vt:lpstr>
      <vt:lpstr>一、算术运算符</vt:lpstr>
      <vt:lpstr>一、算术运算符</vt:lpstr>
      <vt:lpstr>二、比较运算符</vt:lpstr>
      <vt:lpstr>二、比较运算符</vt:lpstr>
      <vt:lpstr>二、比较运算符</vt:lpstr>
      <vt:lpstr>三、逻辑运算符</vt:lpstr>
      <vt:lpstr>三、逻辑运算符</vt:lpstr>
      <vt:lpstr>三、逻辑运算符</vt:lpstr>
      <vt:lpstr>三、逻辑运算符</vt:lpstr>
      <vt:lpstr>四、位运算符</vt:lpstr>
      <vt:lpstr>四、位运算符</vt:lpstr>
      <vt:lpstr>四、位运算符</vt:lpstr>
      <vt:lpstr>四、位运算符</vt:lpstr>
      <vt:lpstr>四、位运算符</vt:lpstr>
      <vt:lpstr>二、逻辑运算</vt:lpstr>
      <vt:lpstr>任务2-3：函数</vt:lpstr>
      <vt:lpstr>知识学习</vt:lpstr>
      <vt:lpstr>知识学习</vt:lpstr>
      <vt:lpstr>知识学习</vt:lpstr>
      <vt:lpstr>知识学习</vt:lpstr>
      <vt:lpstr>知识学习</vt:lpstr>
      <vt:lpstr>知识学习</vt:lpstr>
      <vt:lpstr>任务实施</vt:lpstr>
      <vt:lpstr>一、数值函数</vt:lpstr>
      <vt:lpstr>一、数值函数</vt:lpstr>
      <vt:lpstr>一、数值函数</vt:lpstr>
      <vt:lpstr>一、数值函数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二、字符串函数</vt:lpstr>
      <vt:lpstr>三、日期与时间函数——1. 获取当前日期、时间及时间戳</vt:lpstr>
      <vt:lpstr>三、日期与时间函数——1. 获取当前日期、时间及时间戳</vt:lpstr>
      <vt:lpstr>三、日期与时间函数——1. 获取当前日期、时间及时间戳</vt:lpstr>
      <vt:lpstr>三、日期与时间函数——2. 格式化日期和时间的函数</vt:lpstr>
      <vt:lpstr>三、日期与时间函数——2. 格式化日期和时间的函数</vt:lpstr>
      <vt:lpstr>三、日期与时间函数——3. 计算日期和时间的函数</vt:lpstr>
      <vt:lpstr>三、日期与时间函数——3. 计算日期和时间的函数</vt:lpstr>
      <vt:lpstr>三、日期与时间函数——3. 计算日期和时间的函数</vt:lpstr>
      <vt:lpstr>三、日期与时间函数——3. 计算日期和时间的函数</vt:lpstr>
      <vt:lpstr>三、日期与时间函数——4. 时间和秒相互转换的函数</vt:lpstr>
      <vt:lpstr>四、 条件判断函数</vt:lpstr>
      <vt:lpstr>四、 条件判断函数——1. IF()函数</vt:lpstr>
      <vt:lpstr>四、 条件判断函数——2. CASE函数</vt:lpstr>
      <vt:lpstr>五、 JSON函数</vt:lpstr>
      <vt:lpstr>五、JSON函数——1. 创建JSON值的函数</vt:lpstr>
      <vt:lpstr>五、JSON函数——2. 修改JSON值的函数</vt:lpstr>
      <vt:lpstr>五、JSON函数——2. 修改JSON值的函数</vt:lpstr>
      <vt:lpstr>五、JSON函数——2. 修改JSON值的函数</vt:lpstr>
      <vt:lpstr>五、JSON函数——3. 从JSON文档中删除数据的函数</vt:lpstr>
      <vt:lpstr>五、JSON函数——4. 返回JSON文档中数据和路径的函数</vt:lpstr>
      <vt:lpstr>五、JSON函数——4. 返回JSON文档中数据和路径的函数</vt:lpstr>
      <vt:lpstr>六、其他函数——1. 返回数据库信息的函数</vt:lpstr>
      <vt:lpstr>六、其他函数——2. 加密函数</vt:lpstr>
      <vt:lpstr>六、其他函数——3. 进制数据转换函数</vt:lpstr>
      <vt:lpstr>六、其他函数——4. IP地址与数字相互转换函数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jsj01</dc:creator>
  <cp:lastModifiedBy>yl1122</cp:lastModifiedBy>
  <cp:revision>111</cp:revision>
  <dcterms:created xsi:type="dcterms:W3CDTF">2023-02-01T08:11:00Z</dcterms:created>
  <dcterms:modified xsi:type="dcterms:W3CDTF">2023-12-10T13:27:36Z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13A23278388F4834BF9FF88FF5CDF5C7_13</vt:lpwstr>
  </property>
  <property fmtid="{D5CDD505-2E9C-101B-9397-08002B2CF9AE}" pid="3" name="KSOProductBuildVer">
    <vt:lpwstr>2052-12.1.0.15358</vt:lpwstr>
  </property>
</Properties>
</file>